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9" r:id="rId4"/>
    <p:sldId id="258" r:id="rId5"/>
    <p:sldId id="268" r:id="rId6"/>
    <p:sldId id="259" r:id="rId7"/>
    <p:sldId id="293" r:id="rId8"/>
    <p:sldId id="294" r:id="rId9"/>
    <p:sldId id="260" r:id="rId10"/>
    <p:sldId id="287" r:id="rId11"/>
    <p:sldId id="289" r:id="rId12"/>
    <p:sldId id="290" r:id="rId13"/>
    <p:sldId id="291" r:id="rId14"/>
    <p:sldId id="288" r:id="rId15"/>
    <p:sldId id="267" r:id="rId16"/>
    <p:sldId id="29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FF42D2-0661-480D-96B3-49F04E7FA1E7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vi-VN"/>
        </a:p>
      </dgm:t>
    </dgm:pt>
    <dgm:pt modelId="{8977D091-4E41-4D80-BF72-7D0449AF9142}">
      <dgm:prSet phldrT="[Text]"/>
      <dgm:spPr/>
      <dgm:t>
        <a:bodyPr/>
        <a:lstStyle/>
        <a:p>
          <a:r>
            <a: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Overview</a:t>
          </a:r>
          <a:endParaRPr lang="vi-VN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D9219DE-2041-4C16-9424-A420F252F411}" type="parTrans" cxnId="{8AC0498F-7533-4D20-8BA7-3686D707787E}">
      <dgm:prSet/>
      <dgm:spPr/>
      <dgm:t>
        <a:bodyPr/>
        <a:lstStyle/>
        <a:p>
          <a:endParaRPr lang="vi-VN" b="1">
            <a:solidFill>
              <a:srgbClr val="002060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8AF1580-9A01-48E3-AC5B-21AACDF0C386}" type="sibTrans" cxnId="{8AC0498F-7533-4D20-8BA7-3686D707787E}">
      <dgm:prSet/>
      <dgm:spPr/>
      <dgm:t>
        <a:bodyPr/>
        <a:lstStyle/>
        <a:p>
          <a:endParaRPr lang="vi-VN" b="1">
            <a:solidFill>
              <a:srgbClr val="002060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ECB68D0-9826-45C2-8235-B6423D7AE60A}">
      <dgm:prSet phldrT="[Text]"/>
      <dgm:spPr/>
      <dgm:t>
        <a:bodyPr/>
        <a:lstStyle/>
        <a:p>
          <a:r>
            <a: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Function of Odoo Point of Sale</a:t>
          </a:r>
          <a:endParaRPr lang="vi-VN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D6BB603-DE91-4C73-9C9D-07CDF69F3F96}" type="parTrans" cxnId="{EAB06590-36AC-4082-84FB-8902E9CA803D}">
      <dgm:prSet/>
      <dgm:spPr/>
      <dgm:t>
        <a:bodyPr/>
        <a:lstStyle/>
        <a:p>
          <a:endParaRPr lang="vi-VN" b="1">
            <a:solidFill>
              <a:srgbClr val="002060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43F19E5-3D2E-4876-83FD-E7549F117A7B}" type="sibTrans" cxnId="{EAB06590-36AC-4082-84FB-8902E9CA803D}">
      <dgm:prSet/>
      <dgm:spPr/>
      <dgm:t>
        <a:bodyPr/>
        <a:lstStyle/>
        <a:p>
          <a:endParaRPr lang="vi-VN" b="1">
            <a:solidFill>
              <a:srgbClr val="002060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FA16180-6CB9-4CAE-96D8-56D7D7E85151}">
      <dgm:prSet phldrT="[Text]"/>
      <dgm:spPr/>
      <dgm:t>
        <a:bodyPr/>
        <a:lstStyle/>
        <a:p>
          <a:r>
            <a: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 Point of Sale</a:t>
          </a:r>
          <a:endParaRPr lang="vi-VN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1E01B88-7DA1-4B08-9622-872482BB5715}" type="parTrans" cxnId="{CFCCFEC9-FDB5-4B74-AE82-BA0D3C7631B4}">
      <dgm:prSet/>
      <dgm:spPr/>
      <dgm:t>
        <a:bodyPr/>
        <a:lstStyle/>
        <a:p>
          <a:endParaRPr lang="vi-VN" b="1">
            <a:solidFill>
              <a:srgbClr val="002060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188277A-C164-4116-98F7-796E4466B040}" type="sibTrans" cxnId="{CFCCFEC9-FDB5-4B74-AE82-BA0D3C7631B4}">
      <dgm:prSet/>
      <dgm:spPr/>
      <dgm:t>
        <a:bodyPr/>
        <a:lstStyle/>
        <a:p>
          <a:endParaRPr lang="vi-VN" b="1">
            <a:solidFill>
              <a:srgbClr val="002060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FE5E632-8200-409F-975A-D6EB34B2E9F9}">
      <dgm:prSet phldrT="[Text]"/>
      <dgm:spPr/>
      <dgm:t>
        <a:bodyPr/>
        <a:lstStyle/>
        <a:p>
          <a:r>
            <a: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  <a:endParaRPr lang="vi-VN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3670E14-BFB7-40D5-A626-16F3F2A8005E}" type="parTrans" cxnId="{025542E2-7F26-4040-B149-D02C18FDF5ED}">
      <dgm:prSet/>
      <dgm:spPr/>
      <dgm:t>
        <a:bodyPr/>
        <a:lstStyle/>
        <a:p>
          <a:endParaRPr lang="vi-VN" b="1">
            <a:solidFill>
              <a:srgbClr val="002060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99168D2-1422-4912-8168-5ECF93CF2A72}" type="sibTrans" cxnId="{025542E2-7F26-4040-B149-D02C18FDF5ED}">
      <dgm:prSet/>
      <dgm:spPr/>
      <dgm:t>
        <a:bodyPr/>
        <a:lstStyle/>
        <a:p>
          <a:endParaRPr lang="vi-VN" b="1">
            <a:solidFill>
              <a:srgbClr val="002060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59BF122-0B24-4F75-B168-585B56CF7B8A}" type="pres">
      <dgm:prSet presAssocID="{12FF42D2-0661-480D-96B3-49F04E7FA1E7}" presName="linear" presStyleCnt="0">
        <dgm:presLayoutVars>
          <dgm:animLvl val="lvl"/>
          <dgm:resizeHandles val="exact"/>
        </dgm:presLayoutVars>
      </dgm:prSet>
      <dgm:spPr/>
    </dgm:pt>
    <dgm:pt modelId="{BBCE0855-69EE-47CC-99C7-8B8B207810DD}" type="pres">
      <dgm:prSet presAssocID="{8977D091-4E41-4D80-BF72-7D0449AF9142}" presName="parentText" presStyleLbl="node1" presStyleIdx="0" presStyleCnt="4" custLinFactNeighborX="8243" custLinFactNeighborY="-61851">
        <dgm:presLayoutVars>
          <dgm:chMax val="0"/>
          <dgm:bulletEnabled val="1"/>
        </dgm:presLayoutVars>
      </dgm:prSet>
      <dgm:spPr/>
    </dgm:pt>
    <dgm:pt modelId="{EBE16628-7255-486A-84D7-B12E708F6F7C}" type="pres">
      <dgm:prSet presAssocID="{88AF1580-9A01-48E3-AC5B-21AACDF0C386}" presName="spacer" presStyleCnt="0"/>
      <dgm:spPr/>
    </dgm:pt>
    <dgm:pt modelId="{DE9FA7E7-48BF-4F42-BEB8-95C4E4CC7B1B}" type="pres">
      <dgm:prSet presAssocID="{0ECB68D0-9826-45C2-8235-B6423D7AE60A}" presName="parentText" presStyleLbl="node1" presStyleIdx="1" presStyleCnt="4" custLinFactNeighborY="-38969">
        <dgm:presLayoutVars>
          <dgm:chMax val="0"/>
          <dgm:bulletEnabled val="1"/>
        </dgm:presLayoutVars>
      </dgm:prSet>
      <dgm:spPr/>
    </dgm:pt>
    <dgm:pt modelId="{A795408C-C4D6-4995-A4A1-7C88366D0C1B}" type="pres">
      <dgm:prSet presAssocID="{B43F19E5-3D2E-4876-83FD-E7549F117A7B}" presName="spacer" presStyleCnt="0"/>
      <dgm:spPr/>
    </dgm:pt>
    <dgm:pt modelId="{3C7AC652-8C60-4E17-BC48-BF2AA08C3A3A}" type="pres">
      <dgm:prSet presAssocID="{2FA16180-6CB9-4CAE-96D8-56D7D7E8515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42FBB63-265C-46CE-9A41-23487A3CE9DD}" type="pres">
      <dgm:prSet presAssocID="{0188277A-C164-4116-98F7-796E4466B040}" presName="spacer" presStyleCnt="0"/>
      <dgm:spPr/>
    </dgm:pt>
    <dgm:pt modelId="{B46ACE38-7A1B-48E7-90CA-64F5CD4DD9E5}" type="pres">
      <dgm:prSet presAssocID="{9FE5E632-8200-409F-975A-D6EB34B2E9F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FC48301-EDE4-472B-B81B-84CD731E6594}" type="presOf" srcId="{0ECB68D0-9826-45C2-8235-B6423D7AE60A}" destId="{DE9FA7E7-48BF-4F42-BEB8-95C4E4CC7B1B}" srcOrd="0" destOrd="0" presId="urn:microsoft.com/office/officeart/2005/8/layout/vList2"/>
    <dgm:cxn modelId="{7A8D9631-340E-4ADA-AF2A-2ECE30064F8E}" type="presOf" srcId="{8977D091-4E41-4D80-BF72-7D0449AF9142}" destId="{BBCE0855-69EE-47CC-99C7-8B8B207810DD}" srcOrd="0" destOrd="0" presId="urn:microsoft.com/office/officeart/2005/8/layout/vList2"/>
    <dgm:cxn modelId="{DA76D550-1FCF-4D6B-85CE-45A232F4899B}" type="presOf" srcId="{9FE5E632-8200-409F-975A-D6EB34B2E9F9}" destId="{B46ACE38-7A1B-48E7-90CA-64F5CD4DD9E5}" srcOrd="0" destOrd="0" presId="urn:microsoft.com/office/officeart/2005/8/layout/vList2"/>
    <dgm:cxn modelId="{55F8FE8A-21F3-484C-B8E2-94A443BF366E}" type="presOf" srcId="{2FA16180-6CB9-4CAE-96D8-56D7D7E85151}" destId="{3C7AC652-8C60-4E17-BC48-BF2AA08C3A3A}" srcOrd="0" destOrd="0" presId="urn:microsoft.com/office/officeart/2005/8/layout/vList2"/>
    <dgm:cxn modelId="{8AC0498F-7533-4D20-8BA7-3686D707787E}" srcId="{12FF42D2-0661-480D-96B3-49F04E7FA1E7}" destId="{8977D091-4E41-4D80-BF72-7D0449AF9142}" srcOrd="0" destOrd="0" parTransId="{7D9219DE-2041-4C16-9424-A420F252F411}" sibTransId="{88AF1580-9A01-48E3-AC5B-21AACDF0C386}"/>
    <dgm:cxn modelId="{EAB06590-36AC-4082-84FB-8902E9CA803D}" srcId="{12FF42D2-0661-480D-96B3-49F04E7FA1E7}" destId="{0ECB68D0-9826-45C2-8235-B6423D7AE60A}" srcOrd="1" destOrd="0" parTransId="{5D6BB603-DE91-4C73-9C9D-07CDF69F3F96}" sibTransId="{B43F19E5-3D2E-4876-83FD-E7549F117A7B}"/>
    <dgm:cxn modelId="{CFCCFEC9-FDB5-4B74-AE82-BA0D3C7631B4}" srcId="{12FF42D2-0661-480D-96B3-49F04E7FA1E7}" destId="{2FA16180-6CB9-4CAE-96D8-56D7D7E85151}" srcOrd="2" destOrd="0" parTransId="{51E01B88-7DA1-4B08-9622-872482BB5715}" sibTransId="{0188277A-C164-4116-98F7-796E4466B040}"/>
    <dgm:cxn modelId="{858B07DF-24CD-403A-94A0-19DA2AB5E622}" type="presOf" srcId="{12FF42D2-0661-480D-96B3-49F04E7FA1E7}" destId="{659BF122-0B24-4F75-B168-585B56CF7B8A}" srcOrd="0" destOrd="0" presId="urn:microsoft.com/office/officeart/2005/8/layout/vList2"/>
    <dgm:cxn modelId="{025542E2-7F26-4040-B149-D02C18FDF5ED}" srcId="{12FF42D2-0661-480D-96B3-49F04E7FA1E7}" destId="{9FE5E632-8200-409F-975A-D6EB34B2E9F9}" srcOrd="3" destOrd="0" parTransId="{03670E14-BFB7-40D5-A626-16F3F2A8005E}" sibTransId="{099168D2-1422-4912-8168-5ECF93CF2A72}"/>
    <dgm:cxn modelId="{6538953D-23A5-4682-9324-129B537D28E1}" type="presParOf" srcId="{659BF122-0B24-4F75-B168-585B56CF7B8A}" destId="{BBCE0855-69EE-47CC-99C7-8B8B207810DD}" srcOrd="0" destOrd="0" presId="urn:microsoft.com/office/officeart/2005/8/layout/vList2"/>
    <dgm:cxn modelId="{8A3C70B9-D930-4E20-A351-519E7DDF354D}" type="presParOf" srcId="{659BF122-0B24-4F75-B168-585B56CF7B8A}" destId="{EBE16628-7255-486A-84D7-B12E708F6F7C}" srcOrd="1" destOrd="0" presId="urn:microsoft.com/office/officeart/2005/8/layout/vList2"/>
    <dgm:cxn modelId="{A5E3233E-F707-4BC7-8BDB-0DFF2E832E33}" type="presParOf" srcId="{659BF122-0B24-4F75-B168-585B56CF7B8A}" destId="{DE9FA7E7-48BF-4F42-BEB8-95C4E4CC7B1B}" srcOrd="2" destOrd="0" presId="urn:microsoft.com/office/officeart/2005/8/layout/vList2"/>
    <dgm:cxn modelId="{B676A121-7C7A-4603-A81F-F7374D2BF910}" type="presParOf" srcId="{659BF122-0B24-4F75-B168-585B56CF7B8A}" destId="{A795408C-C4D6-4995-A4A1-7C88366D0C1B}" srcOrd="3" destOrd="0" presId="urn:microsoft.com/office/officeart/2005/8/layout/vList2"/>
    <dgm:cxn modelId="{A436EF03-F094-4917-A47F-606618CFE776}" type="presParOf" srcId="{659BF122-0B24-4F75-B168-585B56CF7B8A}" destId="{3C7AC652-8C60-4E17-BC48-BF2AA08C3A3A}" srcOrd="4" destOrd="0" presId="urn:microsoft.com/office/officeart/2005/8/layout/vList2"/>
    <dgm:cxn modelId="{67EC9B61-BB14-45AC-B5D0-C23FA5B33E9E}" type="presParOf" srcId="{659BF122-0B24-4F75-B168-585B56CF7B8A}" destId="{042FBB63-265C-46CE-9A41-23487A3CE9DD}" srcOrd="5" destOrd="0" presId="urn:microsoft.com/office/officeart/2005/8/layout/vList2"/>
    <dgm:cxn modelId="{0586B6CD-B371-4D62-9F0E-0DE1423B98CA}" type="presParOf" srcId="{659BF122-0B24-4F75-B168-585B56CF7B8A}" destId="{B46ACE38-7A1B-48E7-90CA-64F5CD4DD9E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3D9CE5-2276-41CD-A70B-13766E2451E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vi-VN"/>
        </a:p>
      </dgm:t>
    </dgm:pt>
    <dgm:pt modelId="{5D0A4456-7865-4079-A3F0-32E6A50D38B2}">
      <dgm:prSet phldrT="[Text]"/>
      <dgm:spPr/>
      <dgm:t>
        <a:bodyPr/>
        <a:lstStyle/>
        <a:p>
          <a:r>
            <a:rPr lang="en-US" dirty="0"/>
            <a:t>POS configuration</a:t>
          </a:r>
          <a:endParaRPr lang="vi-VN" dirty="0"/>
        </a:p>
      </dgm:t>
    </dgm:pt>
    <dgm:pt modelId="{C14EDDCB-EB53-4DA3-9DB1-3F9459B04773}" type="parTrans" cxnId="{23564252-C8CD-431B-B830-0D5953EB673C}">
      <dgm:prSet/>
      <dgm:spPr/>
      <dgm:t>
        <a:bodyPr/>
        <a:lstStyle/>
        <a:p>
          <a:endParaRPr lang="vi-VN"/>
        </a:p>
      </dgm:t>
    </dgm:pt>
    <dgm:pt modelId="{1EF22144-78DC-4FAB-AEFE-BDEF649D6CC4}" type="sibTrans" cxnId="{23564252-C8CD-431B-B830-0D5953EB673C}">
      <dgm:prSet/>
      <dgm:spPr/>
      <dgm:t>
        <a:bodyPr/>
        <a:lstStyle/>
        <a:p>
          <a:endParaRPr lang="vi-VN"/>
        </a:p>
      </dgm:t>
    </dgm:pt>
    <dgm:pt modelId="{ABD02D97-9D57-416D-8DB5-67147696B7A3}">
      <dgm:prSet phldrT="[Text]"/>
      <dgm:spPr/>
      <dgm:t>
        <a:bodyPr/>
        <a:lstStyle/>
        <a:p>
          <a:r>
            <a:rPr lang="en-US" dirty="0"/>
            <a:t>POS orders</a:t>
          </a:r>
          <a:endParaRPr lang="vi-VN" dirty="0"/>
        </a:p>
      </dgm:t>
    </dgm:pt>
    <dgm:pt modelId="{F31E9A16-F962-4789-A3FC-F4C9BC190C82}" type="parTrans" cxnId="{F219867F-F90E-4344-98D8-DA951DF96780}">
      <dgm:prSet/>
      <dgm:spPr/>
      <dgm:t>
        <a:bodyPr/>
        <a:lstStyle/>
        <a:p>
          <a:endParaRPr lang="vi-VN"/>
        </a:p>
      </dgm:t>
    </dgm:pt>
    <dgm:pt modelId="{95C3DEE8-1001-4664-BFAD-9D59B3EDE71D}" type="sibTrans" cxnId="{F219867F-F90E-4344-98D8-DA951DF96780}">
      <dgm:prSet/>
      <dgm:spPr/>
      <dgm:t>
        <a:bodyPr/>
        <a:lstStyle/>
        <a:p>
          <a:endParaRPr lang="vi-VN"/>
        </a:p>
      </dgm:t>
    </dgm:pt>
    <dgm:pt modelId="{A27ECB03-07BD-4311-981C-6BDB0FD3E1C2}">
      <dgm:prSet phldrT="[Text]"/>
      <dgm:spPr/>
      <dgm:t>
        <a:bodyPr/>
        <a:lstStyle/>
        <a:p>
          <a:r>
            <a:rPr lang="en-US" dirty="0"/>
            <a:t>POS reports</a:t>
          </a:r>
          <a:endParaRPr lang="vi-VN" dirty="0"/>
        </a:p>
      </dgm:t>
    </dgm:pt>
    <dgm:pt modelId="{F49B3494-DD39-4D81-99C9-5B1FCC4BD3D7}" type="parTrans" cxnId="{1ACCC716-06EC-487F-8D17-7B8725685B29}">
      <dgm:prSet/>
      <dgm:spPr/>
      <dgm:t>
        <a:bodyPr/>
        <a:lstStyle/>
        <a:p>
          <a:endParaRPr lang="vi-VN"/>
        </a:p>
      </dgm:t>
    </dgm:pt>
    <dgm:pt modelId="{78B4A3D5-CD7B-4377-911D-07F896CCB0FB}" type="sibTrans" cxnId="{1ACCC716-06EC-487F-8D17-7B8725685B29}">
      <dgm:prSet/>
      <dgm:spPr/>
      <dgm:t>
        <a:bodyPr/>
        <a:lstStyle/>
        <a:p>
          <a:endParaRPr lang="vi-VN"/>
        </a:p>
      </dgm:t>
    </dgm:pt>
    <dgm:pt modelId="{E9DD74BD-4BEC-4BAC-B14D-5FEB4CBC13C8}">
      <dgm:prSet phldrT="[Text]"/>
      <dgm:spPr/>
      <dgm:t>
        <a:bodyPr/>
        <a:lstStyle/>
        <a:p>
          <a:r>
            <a:rPr lang="en-US" dirty="0"/>
            <a:t>Inventory</a:t>
          </a:r>
          <a:endParaRPr lang="vi-VN" dirty="0"/>
        </a:p>
      </dgm:t>
    </dgm:pt>
    <dgm:pt modelId="{414370BD-7658-4AC5-B02A-ED990A4377B7}" type="parTrans" cxnId="{A82E9923-D8C6-4482-82B3-00FDE9E0DCCF}">
      <dgm:prSet/>
      <dgm:spPr/>
      <dgm:t>
        <a:bodyPr/>
        <a:lstStyle/>
        <a:p>
          <a:endParaRPr lang="vi-VN"/>
        </a:p>
      </dgm:t>
    </dgm:pt>
    <dgm:pt modelId="{346AA807-4351-4AD2-9BD1-7CC4639C4808}" type="sibTrans" cxnId="{A82E9923-D8C6-4482-82B3-00FDE9E0DCCF}">
      <dgm:prSet/>
      <dgm:spPr/>
      <dgm:t>
        <a:bodyPr/>
        <a:lstStyle/>
        <a:p>
          <a:endParaRPr lang="vi-VN"/>
        </a:p>
      </dgm:t>
    </dgm:pt>
    <dgm:pt modelId="{1F64075E-F3BC-40BB-98A5-0D58F27F2648}" type="pres">
      <dgm:prSet presAssocID="{393D9CE5-2276-41CD-A70B-13766E2451E9}" presName="Name0" presStyleCnt="0">
        <dgm:presLayoutVars>
          <dgm:chMax val="7"/>
          <dgm:chPref val="7"/>
          <dgm:dir/>
        </dgm:presLayoutVars>
      </dgm:prSet>
      <dgm:spPr/>
    </dgm:pt>
    <dgm:pt modelId="{17C097AE-2809-4084-BF26-B7847E19F7B5}" type="pres">
      <dgm:prSet presAssocID="{393D9CE5-2276-41CD-A70B-13766E2451E9}" presName="Name1" presStyleCnt="0"/>
      <dgm:spPr/>
    </dgm:pt>
    <dgm:pt modelId="{7B8DC4C3-9082-4DF0-B338-759FBB91E03E}" type="pres">
      <dgm:prSet presAssocID="{393D9CE5-2276-41CD-A70B-13766E2451E9}" presName="cycle" presStyleCnt="0"/>
      <dgm:spPr/>
    </dgm:pt>
    <dgm:pt modelId="{D4676B7A-75FC-45B7-ADEE-A4CE46B3E08B}" type="pres">
      <dgm:prSet presAssocID="{393D9CE5-2276-41CD-A70B-13766E2451E9}" presName="srcNode" presStyleLbl="node1" presStyleIdx="0" presStyleCnt="4"/>
      <dgm:spPr/>
    </dgm:pt>
    <dgm:pt modelId="{DCA67E67-8E2D-48D2-86CB-8447E42E3573}" type="pres">
      <dgm:prSet presAssocID="{393D9CE5-2276-41CD-A70B-13766E2451E9}" presName="conn" presStyleLbl="parChTrans1D2" presStyleIdx="0" presStyleCnt="1"/>
      <dgm:spPr/>
    </dgm:pt>
    <dgm:pt modelId="{1A641803-D4A7-4212-B15D-0C60465B2C22}" type="pres">
      <dgm:prSet presAssocID="{393D9CE5-2276-41CD-A70B-13766E2451E9}" presName="extraNode" presStyleLbl="node1" presStyleIdx="0" presStyleCnt="4"/>
      <dgm:spPr/>
    </dgm:pt>
    <dgm:pt modelId="{3477B8DE-422A-4C25-A240-D65D1C1BB66A}" type="pres">
      <dgm:prSet presAssocID="{393D9CE5-2276-41CD-A70B-13766E2451E9}" presName="dstNode" presStyleLbl="node1" presStyleIdx="0" presStyleCnt="4"/>
      <dgm:spPr/>
    </dgm:pt>
    <dgm:pt modelId="{CE6BA9A5-81CA-47B9-9963-3F4C97783C88}" type="pres">
      <dgm:prSet presAssocID="{5D0A4456-7865-4079-A3F0-32E6A50D38B2}" presName="text_1" presStyleLbl="node1" presStyleIdx="0" presStyleCnt="4">
        <dgm:presLayoutVars>
          <dgm:bulletEnabled val="1"/>
        </dgm:presLayoutVars>
      </dgm:prSet>
      <dgm:spPr/>
    </dgm:pt>
    <dgm:pt modelId="{F217656E-E13C-4238-8ACF-E11AE38C5BAE}" type="pres">
      <dgm:prSet presAssocID="{5D0A4456-7865-4079-A3F0-32E6A50D38B2}" presName="accent_1" presStyleCnt="0"/>
      <dgm:spPr/>
    </dgm:pt>
    <dgm:pt modelId="{FD787B42-316B-499C-AFB2-07C67EA75BA1}" type="pres">
      <dgm:prSet presAssocID="{5D0A4456-7865-4079-A3F0-32E6A50D38B2}" presName="accentRepeatNode" presStyleLbl="solidFgAcc1" presStyleIdx="0" presStyleCnt="4"/>
      <dgm:spPr/>
    </dgm:pt>
    <dgm:pt modelId="{6277D4F0-2D91-4EEE-ADAD-6801E48E7061}" type="pres">
      <dgm:prSet presAssocID="{ABD02D97-9D57-416D-8DB5-67147696B7A3}" presName="text_2" presStyleLbl="node1" presStyleIdx="1" presStyleCnt="4">
        <dgm:presLayoutVars>
          <dgm:bulletEnabled val="1"/>
        </dgm:presLayoutVars>
      </dgm:prSet>
      <dgm:spPr/>
    </dgm:pt>
    <dgm:pt modelId="{A44D652F-0EEC-4D71-9518-83F4055E6502}" type="pres">
      <dgm:prSet presAssocID="{ABD02D97-9D57-416D-8DB5-67147696B7A3}" presName="accent_2" presStyleCnt="0"/>
      <dgm:spPr/>
    </dgm:pt>
    <dgm:pt modelId="{2F152E6A-FB8B-4B87-BA71-E37950376F73}" type="pres">
      <dgm:prSet presAssocID="{ABD02D97-9D57-416D-8DB5-67147696B7A3}" presName="accentRepeatNode" presStyleLbl="solidFgAcc1" presStyleIdx="1" presStyleCnt="4"/>
      <dgm:spPr/>
    </dgm:pt>
    <dgm:pt modelId="{13F99740-5859-4282-9344-249A701FDCE3}" type="pres">
      <dgm:prSet presAssocID="{A27ECB03-07BD-4311-981C-6BDB0FD3E1C2}" presName="text_3" presStyleLbl="node1" presStyleIdx="2" presStyleCnt="4">
        <dgm:presLayoutVars>
          <dgm:bulletEnabled val="1"/>
        </dgm:presLayoutVars>
      </dgm:prSet>
      <dgm:spPr/>
    </dgm:pt>
    <dgm:pt modelId="{A712D1E1-140D-4959-9415-EAEF3568A507}" type="pres">
      <dgm:prSet presAssocID="{A27ECB03-07BD-4311-981C-6BDB0FD3E1C2}" presName="accent_3" presStyleCnt="0"/>
      <dgm:spPr/>
    </dgm:pt>
    <dgm:pt modelId="{DB62826D-558E-4EB0-9A87-8C00F54BEF01}" type="pres">
      <dgm:prSet presAssocID="{A27ECB03-07BD-4311-981C-6BDB0FD3E1C2}" presName="accentRepeatNode" presStyleLbl="solidFgAcc1" presStyleIdx="2" presStyleCnt="4"/>
      <dgm:spPr/>
    </dgm:pt>
    <dgm:pt modelId="{ED3075D0-6774-4E18-BD1B-6296874170D4}" type="pres">
      <dgm:prSet presAssocID="{E9DD74BD-4BEC-4BAC-B14D-5FEB4CBC13C8}" presName="text_4" presStyleLbl="node1" presStyleIdx="3" presStyleCnt="4">
        <dgm:presLayoutVars>
          <dgm:bulletEnabled val="1"/>
        </dgm:presLayoutVars>
      </dgm:prSet>
      <dgm:spPr/>
    </dgm:pt>
    <dgm:pt modelId="{47C3242C-DFED-4747-B4A3-8773AB4562A5}" type="pres">
      <dgm:prSet presAssocID="{E9DD74BD-4BEC-4BAC-B14D-5FEB4CBC13C8}" presName="accent_4" presStyleCnt="0"/>
      <dgm:spPr/>
    </dgm:pt>
    <dgm:pt modelId="{05E155FB-9089-440C-91D9-C9EAAD38DDC2}" type="pres">
      <dgm:prSet presAssocID="{E9DD74BD-4BEC-4BAC-B14D-5FEB4CBC13C8}" presName="accentRepeatNode" presStyleLbl="solidFgAcc1" presStyleIdx="3" presStyleCnt="4"/>
      <dgm:spPr/>
    </dgm:pt>
  </dgm:ptLst>
  <dgm:cxnLst>
    <dgm:cxn modelId="{1ACCC716-06EC-487F-8D17-7B8725685B29}" srcId="{393D9CE5-2276-41CD-A70B-13766E2451E9}" destId="{A27ECB03-07BD-4311-981C-6BDB0FD3E1C2}" srcOrd="2" destOrd="0" parTransId="{F49B3494-DD39-4D81-99C9-5B1FCC4BD3D7}" sibTransId="{78B4A3D5-CD7B-4377-911D-07F896CCB0FB}"/>
    <dgm:cxn modelId="{A82E9923-D8C6-4482-82B3-00FDE9E0DCCF}" srcId="{393D9CE5-2276-41CD-A70B-13766E2451E9}" destId="{E9DD74BD-4BEC-4BAC-B14D-5FEB4CBC13C8}" srcOrd="3" destOrd="0" parTransId="{414370BD-7658-4AC5-B02A-ED990A4377B7}" sibTransId="{346AA807-4351-4AD2-9BD1-7CC4639C4808}"/>
    <dgm:cxn modelId="{2A4A423A-4A46-4C3A-A9E2-AFC11F0EE4CA}" type="presOf" srcId="{5D0A4456-7865-4079-A3F0-32E6A50D38B2}" destId="{CE6BA9A5-81CA-47B9-9963-3F4C97783C88}" srcOrd="0" destOrd="0" presId="urn:microsoft.com/office/officeart/2008/layout/VerticalCurvedList"/>
    <dgm:cxn modelId="{F9688060-3ADF-4EF7-BE89-68BE40B2CC51}" type="presOf" srcId="{A27ECB03-07BD-4311-981C-6BDB0FD3E1C2}" destId="{13F99740-5859-4282-9344-249A701FDCE3}" srcOrd="0" destOrd="0" presId="urn:microsoft.com/office/officeart/2008/layout/VerticalCurvedList"/>
    <dgm:cxn modelId="{1B375651-E662-4814-8EE5-A72F3DF8976A}" type="presOf" srcId="{393D9CE5-2276-41CD-A70B-13766E2451E9}" destId="{1F64075E-F3BC-40BB-98A5-0D58F27F2648}" srcOrd="0" destOrd="0" presId="urn:microsoft.com/office/officeart/2008/layout/VerticalCurvedList"/>
    <dgm:cxn modelId="{23564252-C8CD-431B-B830-0D5953EB673C}" srcId="{393D9CE5-2276-41CD-A70B-13766E2451E9}" destId="{5D0A4456-7865-4079-A3F0-32E6A50D38B2}" srcOrd="0" destOrd="0" parTransId="{C14EDDCB-EB53-4DA3-9DB1-3F9459B04773}" sibTransId="{1EF22144-78DC-4FAB-AEFE-BDEF649D6CC4}"/>
    <dgm:cxn modelId="{5B2D8579-31A8-4F92-9D4F-4FC0D62EABD4}" type="presOf" srcId="{ABD02D97-9D57-416D-8DB5-67147696B7A3}" destId="{6277D4F0-2D91-4EEE-ADAD-6801E48E7061}" srcOrd="0" destOrd="0" presId="urn:microsoft.com/office/officeart/2008/layout/VerticalCurvedList"/>
    <dgm:cxn modelId="{F219867F-F90E-4344-98D8-DA951DF96780}" srcId="{393D9CE5-2276-41CD-A70B-13766E2451E9}" destId="{ABD02D97-9D57-416D-8DB5-67147696B7A3}" srcOrd="1" destOrd="0" parTransId="{F31E9A16-F962-4789-A3FC-F4C9BC190C82}" sibTransId="{95C3DEE8-1001-4664-BFAD-9D59B3EDE71D}"/>
    <dgm:cxn modelId="{78A9EE92-2275-4753-A784-7CA3DC5BB60E}" type="presOf" srcId="{E9DD74BD-4BEC-4BAC-B14D-5FEB4CBC13C8}" destId="{ED3075D0-6774-4E18-BD1B-6296874170D4}" srcOrd="0" destOrd="0" presId="urn:microsoft.com/office/officeart/2008/layout/VerticalCurvedList"/>
    <dgm:cxn modelId="{2545B5FD-F58D-42AA-8028-C458528FFCEB}" type="presOf" srcId="{1EF22144-78DC-4FAB-AEFE-BDEF649D6CC4}" destId="{DCA67E67-8E2D-48D2-86CB-8447E42E3573}" srcOrd="0" destOrd="0" presId="urn:microsoft.com/office/officeart/2008/layout/VerticalCurvedList"/>
    <dgm:cxn modelId="{E1DC9184-F287-4B9D-A0B2-F198CA9C2B08}" type="presParOf" srcId="{1F64075E-F3BC-40BB-98A5-0D58F27F2648}" destId="{17C097AE-2809-4084-BF26-B7847E19F7B5}" srcOrd="0" destOrd="0" presId="urn:microsoft.com/office/officeart/2008/layout/VerticalCurvedList"/>
    <dgm:cxn modelId="{1EFCCF9B-4642-43D3-8B35-B47140798EE5}" type="presParOf" srcId="{17C097AE-2809-4084-BF26-B7847E19F7B5}" destId="{7B8DC4C3-9082-4DF0-B338-759FBB91E03E}" srcOrd="0" destOrd="0" presId="urn:microsoft.com/office/officeart/2008/layout/VerticalCurvedList"/>
    <dgm:cxn modelId="{6D6520E3-6862-4B9F-8CBF-8F52B1F3F49D}" type="presParOf" srcId="{7B8DC4C3-9082-4DF0-B338-759FBB91E03E}" destId="{D4676B7A-75FC-45B7-ADEE-A4CE46B3E08B}" srcOrd="0" destOrd="0" presId="urn:microsoft.com/office/officeart/2008/layout/VerticalCurvedList"/>
    <dgm:cxn modelId="{55D8FFBE-E9A9-4114-8E30-ABD1F0548D0F}" type="presParOf" srcId="{7B8DC4C3-9082-4DF0-B338-759FBB91E03E}" destId="{DCA67E67-8E2D-48D2-86CB-8447E42E3573}" srcOrd="1" destOrd="0" presId="urn:microsoft.com/office/officeart/2008/layout/VerticalCurvedList"/>
    <dgm:cxn modelId="{786608D2-124D-4275-8A2B-2DA445389B87}" type="presParOf" srcId="{7B8DC4C3-9082-4DF0-B338-759FBB91E03E}" destId="{1A641803-D4A7-4212-B15D-0C60465B2C22}" srcOrd="2" destOrd="0" presId="urn:microsoft.com/office/officeart/2008/layout/VerticalCurvedList"/>
    <dgm:cxn modelId="{A1F48D32-31F4-4454-A95F-83ED7A0171FA}" type="presParOf" srcId="{7B8DC4C3-9082-4DF0-B338-759FBB91E03E}" destId="{3477B8DE-422A-4C25-A240-D65D1C1BB66A}" srcOrd="3" destOrd="0" presId="urn:microsoft.com/office/officeart/2008/layout/VerticalCurvedList"/>
    <dgm:cxn modelId="{1B8F74E7-19CC-4247-B154-8CFA8FCC0EE3}" type="presParOf" srcId="{17C097AE-2809-4084-BF26-B7847E19F7B5}" destId="{CE6BA9A5-81CA-47B9-9963-3F4C97783C88}" srcOrd="1" destOrd="0" presId="urn:microsoft.com/office/officeart/2008/layout/VerticalCurvedList"/>
    <dgm:cxn modelId="{8271B87C-2065-4FEA-B0D4-DA912145D8D4}" type="presParOf" srcId="{17C097AE-2809-4084-BF26-B7847E19F7B5}" destId="{F217656E-E13C-4238-8ACF-E11AE38C5BAE}" srcOrd="2" destOrd="0" presId="urn:microsoft.com/office/officeart/2008/layout/VerticalCurvedList"/>
    <dgm:cxn modelId="{0816A4AC-60EB-4A19-91B7-B701522F9854}" type="presParOf" srcId="{F217656E-E13C-4238-8ACF-E11AE38C5BAE}" destId="{FD787B42-316B-499C-AFB2-07C67EA75BA1}" srcOrd="0" destOrd="0" presId="urn:microsoft.com/office/officeart/2008/layout/VerticalCurvedList"/>
    <dgm:cxn modelId="{985162E8-E1B9-40D8-A1F6-B1DF1850343B}" type="presParOf" srcId="{17C097AE-2809-4084-BF26-B7847E19F7B5}" destId="{6277D4F0-2D91-4EEE-ADAD-6801E48E7061}" srcOrd="3" destOrd="0" presId="urn:microsoft.com/office/officeart/2008/layout/VerticalCurvedList"/>
    <dgm:cxn modelId="{C6F4F411-12CF-4AE3-8A24-014B8D5AA087}" type="presParOf" srcId="{17C097AE-2809-4084-BF26-B7847E19F7B5}" destId="{A44D652F-0EEC-4D71-9518-83F4055E6502}" srcOrd="4" destOrd="0" presId="urn:microsoft.com/office/officeart/2008/layout/VerticalCurvedList"/>
    <dgm:cxn modelId="{5BB75457-3943-424E-B2DB-2C169D5DC2E7}" type="presParOf" srcId="{A44D652F-0EEC-4D71-9518-83F4055E6502}" destId="{2F152E6A-FB8B-4B87-BA71-E37950376F73}" srcOrd="0" destOrd="0" presId="urn:microsoft.com/office/officeart/2008/layout/VerticalCurvedList"/>
    <dgm:cxn modelId="{FA696A39-2F29-44F5-A021-1C9C27E2C25C}" type="presParOf" srcId="{17C097AE-2809-4084-BF26-B7847E19F7B5}" destId="{13F99740-5859-4282-9344-249A701FDCE3}" srcOrd="5" destOrd="0" presId="urn:microsoft.com/office/officeart/2008/layout/VerticalCurvedList"/>
    <dgm:cxn modelId="{4D16026D-D752-4DD1-A712-7D3639E5CAE1}" type="presParOf" srcId="{17C097AE-2809-4084-BF26-B7847E19F7B5}" destId="{A712D1E1-140D-4959-9415-EAEF3568A507}" srcOrd="6" destOrd="0" presId="urn:microsoft.com/office/officeart/2008/layout/VerticalCurvedList"/>
    <dgm:cxn modelId="{B9223099-E8CB-42F5-9E80-03809667FBCE}" type="presParOf" srcId="{A712D1E1-140D-4959-9415-EAEF3568A507}" destId="{DB62826D-558E-4EB0-9A87-8C00F54BEF01}" srcOrd="0" destOrd="0" presId="urn:microsoft.com/office/officeart/2008/layout/VerticalCurvedList"/>
    <dgm:cxn modelId="{17165852-17AF-49C1-829E-9EB58164B167}" type="presParOf" srcId="{17C097AE-2809-4084-BF26-B7847E19F7B5}" destId="{ED3075D0-6774-4E18-BD1B-6296874170D4}" srcOrd="7" destOrd="0" presId="urn:microsoft.com/office/officeart/2008/layout/VerticalCurvedList"/>
    <dgm:cxn modelId="{ADAD3E02-B7A0-42B3-8ABF-A206D1E6A2DF}" type="presParOf" srcId="{17C097AE-2809-4084-BF26-B7847E19F7B5}" destId="{47C3242C-DFED-4747-B4A3-8773AB4562A5}" srcOrd="8" destOrd="0" presId="urn:microsoft.com/office/officeart/2008/layout/VerticalCurvedList"/>
    <dgm:cxn modelId="{B381E6AD-7EE8-42F5-964A-36C72428B595}" type="presParOf" srcId="{47C3242C-DFED-4747-B4A3-8773AB4562A5}" destId="{05E155FB-9089-440C-91D9-C9EAAD38DDC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E0855-69EE-47CC-99C7-8B8B207810DD}">
      <dsp:nvSpPr>
        <dsp:cNvPr id="0" name=""/>
        <dsp:cNvSpPr/>
      </dsp:nvSpPr>
      <dsp:spPr>
        <a:xfrm>
          <a:off x="0" y="295999"/>
          <a:ext cx="7765143" cy="9114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Overview</a:t>
          </a:r>
          <a:endParaRPr lang="vi-VN" sz="38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4492" y="340491"/>
        <a:ext cx="7676159" cy="822446"/>
      </dsp:txXfrm>
    </dsp:sp>
    <dsp:sp modelId="{DE9FA7E7-48BF-4F42-BEB8-95C4E4CC7B1B}">
      <dsp:nvSpPr>
        <dsp:cNvPr id="0" name=""/>
        <dsp:cNvSpPr/>
      </dsp:nvSpPr>
      <dsp:spPr>
        <a:xfrm>
          <a:off x="0" y="1341911"/>
          <a:ext cx="7765143" cy="91143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Function of Odoo Point of Sale</a:t>
          </a:r>
          <a:endParaRPr lang="vi-VN" sz="38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4492" y="1386403"/>
        <a:ext cx="7676159" cy="822446"/>
      </dsp:txXfrm>
    </dsp:sp>
    <dsp:sp modelId="{3C7AC652-8C60-4E17-BC48-BF2AA08C3A3A}">
      <dsp:nvSpPr>
        <dsp:cNvPr id="0" name=""/>
        <dsp:cNvSpPr/>
      </dsp:nvSpPr>
      <dsp:spPr>
        <a:xfrm>
          <a:off x="0" y="2405429"/>
          <a:ext cx="7765143" cy="91143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 Point of Sale</a:t>
          </a:r>
          <a:endParaRPr lang="vi-VN" sz="38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4492" y="2449921"/>
        <a:ext cx="7676159" cy="822446"/>
      </dsp:txXfrm>
    </dsp:sp>
    <dsp:sp modelId="{B46ACE38-7A1B-48E7-90CA-64F5CD4DD9E5}">
      <dsp:nvSpPr>
        <dsp:cNvPr id="0" name=""/>
        <dsp:cNvSpPr/>
      </dsp:nvSpPr>
      <dsp:spPr>
        <a:xfrm>
          <a:off x="0" y="3426299"/>
          <a:ext cx="7765143" cy="9114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  <a:endParaRPr lang="vi-VN" sz="38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4492" y="3470791"/>
        <a:ext cx="7676159" cy="822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67E67-8E2D-48D2-86CB-8447E42E3573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6BA9A5-81CA-47B9-9963-3F4C97783C88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POS configuration</a:t>
          </a:r>
          <a:endParaRPr lang="vi-VN" sz="4300" kern="1200" dirty="0"/>
        </a:p>
      </dsp:txBody>
      <dsp:txXfrm>
        <a:off x="610504" y="416587"/>
        <a:ext cx="7440913" cy="833607"/>
      </dsp:txXfrm>
    </dsp:sp>
    <dsp:sp modelId="{FD787B42-316B-499C-AFB2-07C67EA75BA1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7D4F0-2D91-4EEE-ADAD-6801E48E7061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POS orders</a:t>
          </a:r>
          <a:endParaRPr lang="vi-VN" sz="4300" kern="1200" dirty="0"/>
        </a:p>
      </dsp:txBody>
      <dsp:txXfrm>
        <a:off x="1088431" y="1667215"/>
        <a:ext cx="6962986" cy="833607"/>
      </dsp:txXfrm>
    </dsp:sp>
    <dsp:sp modelId="{2F152E6A-FB8B-4B87-BA71-E37950376F73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F99740-5859-4282-9344-249A701FDCE3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POS reports</a:t>
          </a:r>
          <a:endParaRPr lang="vi-VN" sz="4300" kern="1200" dirty="0"/>
        </a:p>
      </dsp:txBody>
      <dsp:txXfrm>
        <a:off x="1088431" y="2917843"/>
        <a:ext cx="6962986" cy="833607"/>
      </dsp:txXfrm>
    </dsp:sp>
    <dsp:sp modelId="{DB62826D-558E-4EB0-9A87-8C00F54BEF01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075D0-6774-4E18-BD1B-6296874170D4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Inventory</a:t>
          </a:r>
          <a:endParaRPr lang="vi-VN" sz="4300" kern="1200" dirty="0"/>
        </a:p>
      </dsp:txBody>
      <dsp:txXfrm>
        <a:off x="610504" y="4168472"/>
        <a:ext cx="7440913" cy="833607"/>
      </dsp:txXfrm>
    </dsp:sp>
    <dsp:sp modelId="{05E155FB-9089-440C-91D9-C9EAAD38DDC2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F5867A3-2E6F-4F7C-9C94-9DB5B56BF0F0}" type="datetimeFigureOut">
              <a:rPr lang="vi-VN" smtClean="0"/>
              <a:t>21/10/2019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BF02008-A25B-4D43-9527-74B045669EEA}" type="slidenum">
              <a:rPr lang="vi-VN" smtClean="0"/>
              <a:t>‹#›</a:t>
            </a:fld>
            <a:endParaRPr lang="vi-VN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29260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867A3-2E6F-4F7C-9C94-9DB5B56BF0F0}" type="datetimeFigureOut">
              <a:rPr lang="vi-VN" smtClean="0"/>
              <a:t>21/10/2019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02008-A25B-4D43-9527-74B045669E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315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867A3-2E6F-4F7C-9C94-9DB5B56BF0F0}" type="datetimeFigureOut">
              <a:rPr lang="vi-VN" smtClean="0"/>
              <a:t>21/10/2019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02008-A25B-4D43-9527-74B045669E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2782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867A3-2E6F-4F7C-9C94-9DB5B56BF0F0}" type="datetimeFigureOut">
              <a:rPr lang="vi-VN" smtClean="0"/>
              <a:t>21/10/2019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02008-A25B-4D43-9527-74B045669E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83108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5867A3-2E6F-4F7C-9C94-9DB5B56BF0F0}" type="datetimeFigureOut">
              <a:rPr lang="vi-VN" smtClean="0"/>
              <a:t>21/10/2019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F02008-A25B-4D43-9527-74B045669EEA}" type="slidenum">
              <a:rPr lang="vi-VN" smtClean="0"/>
              <a:t>‹#›</a:t>
            </a:fld>
            <a:endParaRPr lang="vi-VN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65181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867A3-2E6F-4F7C-9C94-9DB5B56BF0F0}" type="datetimeFigureOut">
              <a:rPr lang="vi-VN" smtClean="0"/>
              <a:t>21/10/2019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02008-A25B-4D43-9527-74B045669E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02717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867A3-2E6F-4F7C-9C94-9DB5B56BF0F0}" type="datetimeFigureOut">
              <a:rPr lang="vi-VN" smtClean="0"/>
              <a:t>21/10/2019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02008-A25B-4D43-9527-74B045669E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89560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867A3-2E6F-4F7C-9C94-9DB5B56BF0F0}" type="datetimeFigureOut">
              <a:rPr lang="vi-VN" smtClean="0"/>
              <a:t>21/10/2019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02008-A25B-4D43-9527-74B045669E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0473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867A3-2E6F-4F7C-9C94-9DB5B56BF0F0}" type="datetimeFigureOut">
              <a:rPr lang="vi-VN" smtClean="0"/>
              <a:t>21/10/2019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02008-A25B-4D43-9527-74B045669E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7737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5867A3-2E6F-4F7C-9C94-9DB5B56BF0F0}" type="datetimeFigureOut">
              <a:rPr lang="vi-VN" smtClean="0"/>
              <a:t>21/10/2019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F02008-A25B-4D43-9527-74B045669EEA}" type="slidenum">
              <a:rPr lang="vi-VN" smtClean="0"/>
              <a:t>‹#›</a:t>
            </a:fld>
            <a:endParaRPr lang="vi-VN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2127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5867A3-2E6F-4F7C-9C94-9DB5B56BF0F0}" type="datetimeFigureOut">
              <a:rPr lang="vi-VN" smtClean="0"/>
              <a:t>21/10/2019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F02008-A25B-4D43-9527-74B045669EEA}" type="slidenum">
              <a:rPr lang="vi-VN" smtClean="0"/>
              <a:t>‹#›</a:t>
            </a:fld>
            <a:endParaRPr lang="vi-VN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0708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F5867A3-2E6F-4F7C-9C94-9DB5B56BF0F0}" type="datetimeFigureOut">
              <a:rPr lang="vi-VN" smtClean="0"/>
              <a:t>21/10/2019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BF02008-A25B-4D43-9527-74B045669EEA}" type="slidenum">
              <a:rPr lang="vi-VN" smtClean="0"/>
              <a:t>‹#›</a:t>
            </a:fld>
            <a:endParaRPr lang="vi-VN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535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07D797-3115-4B6B-A3E6-C9F96493A925}"/>
              </a:ext>
            </a:extLst>
          </p:cNvPr>
          <p:cNvSpPr txBox="1"/>
          <p:nvPr/>
        </p:nvSpPr>
        <p:spPr>
          <a:xfrm>
            <a:off x="524586" y="2282243"/>
            <a:ext cx="66881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POS</a:t>
            </a:r>
            <a:endParaRPr lang="vi-VN" sz="6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B35CA0-D3E8-4BFD-BAC8-90DB63B81552}"/>
              </a:ext>
            </a:extLst>
          </p:cNvPr>
          <p:cNvSpPr txBox="1"/>
          <p:nvPr/>
        </p:nvSpPr>
        <p:spPr>
          <a:xfrm>
            <a:off x="727163" y="3288752"/>
            <a:ext cx="6688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(Point of sale)</a:t>
            </a:r>
            <a:endParaRPr lang="vi-VN" sz="32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F466D-65A9-44A3-8079-52C07D765AF8}"/>
              </a:ext>
            </a:extLst>
          </p:cNvPr>
          <p:cNvSpPr txBox="1"/>
          <p:nvPr/>
        </p:nvSpPr>
        <p:spPr>
          <a:xfrm>
            <a:off x="1240353" y="1284031"/>
            <a:ext cx="9226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ODOO FRAMEWORK TRAINING REPORT</a:t>
            </a:r>
            <a:endParaRPr lang="vi-VN" sz="32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「Point of sales」の画像検索結果">
            <a:extLst>
              <a:ext uri="{FF2B5EF4-FFF2-40B4-BE49-F238E27FC236}">
                <a16:creationId xmlns:a16="http://schemas.microsoft.com/office/drawing/2014/main" id="{EA9CE167-0355-40FD-BA67-203CB7243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863" y="2006730"/>
            <a:ext cx="4486654" cy="284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71600B-DEB2-4AF9-A214-E70E4AA44D60}"/>
              </a:ext>
            </a:extLst>
          </p:cNvPr>
          <p:cNvSpPr txBox="1"/>
          <p:nvPr/>
        </p:nvSpPr>
        <p:spPr>
          <a:xfrm>
            <a:off x="4071255" y="4679981"/>
            <a:ext cx="7417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Reporter: Phan Van Phuoc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Thinh</a:t>
            </a:r>
            <a:endParaRPr lang="vi-VN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8731D-2845-4B17-B501-373C9FC2666E}"/>
              </a:ext>
            </a:extLst>
          </p:cNvPr>
          <p:cNvSpPr txBox="1"/>
          <p:nvPr/>
        </p:nvSpPr>
        <p:spPr>
          <a:xfrm>
            <a:off x="4071255" y="5080091"/>
            <a:ext cx="7417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Email: thinh.pvp@vn.vinx.asia</a:t>
            </a:r>
            <a:endParaRPr lang="vi-VN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962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53BE78-F3FB-4ABF-BDA8-2BDCDBFE9564}"/>
              </a:ext>
            </a:extLst>
          </p:cNvPr>
          <p:cNvGrpSpPr/>
          <p:nvPr/>
        </p:nvGrpSpPr>
        <p:grpSpPr>
          <a:xfrm>
            <a:off x="959394" y="230085"/>
            <a:ext cx="7765143" cy="911430"/>
            <a:chOff x="0" y="1341911"/>
            <a:chExt cx="7765143" cy="9114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71F0D69-2E95-479A-A7F6-29BA6A361C51}"/>
                </a:ext>
              </a:extLst>
            </p:cNvPr>
            <p:cNvSpPr/>
            <p:nvPr/>
          </p:nvSpPr>
          <p:spPr>
            <a:xfrm>
              <a:off x="0" y="1341911"/>
              <a:ext cx="7765143" cy="91143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5E337303-5169-45E9-9933-44BECDA8688E}"/>
                </a:ext>
              </a:extLst>
            </p:cNvPr>
            <p:cNvSpPr txBox="1"/>
            <p:nvPr/>
          </p:nvSpPr>
          <p:spPr>
            <a:xfrm>
              <a:off x="44492" y="1386403"/>
              <a:ext cx="7676159" cy="822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780" tIns="144780" rIns="144780" bIns="14478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b="1" kern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Function of Odoo Point of Sale</a:t>
              </a:r>
              <a:endParaRPr lang="vi-VN" sz="3800" b="1" kern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914366C-EDCF-4805-87F9-7DDF683A31AD}"/>
              </a:ext>
            </a:extLst>
          </p:cNvPr>
          <p:cNvSpPr txBox="1"/>
          <p:nvPr/>
        </p:nvSpPr>
        <p:spPr>
          <a:xfrm>
            <a:off x="2751908" y="985493"/>
            <a:ext cx="6688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</a:t>
            </a:r>
            <a:endParaRPr lang="vi-VN" sz="96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B79E11-48B0-4E71-B8DB-D7B6EAA6CEB9}"/>
              </a:ext>
            </a:extLst>
          </p:cNvPr>
          <p:cNvSpPr txBox="1"/>
          <p:nvPr/>
        </p:nvSpPr>
        <p:spPr>
          <a:xfrm>
            <a:off x="-1184366" y="4276290"/>
            <a:ext cx="6688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SHOP</a:t>
            </a:r>
            <a:endParaRPr lang="vi-VN" sz="72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5132AC-A7FD-476E-AF0E-D92B418B3A74}"/>
              </a:ext>
            </a:extLst>
          </p:cNvPr>
          <p:cNvSpPr txBox="1"/>
          <p:nvPr/>
        </p:nvSpPr>
        <p:spPr>
          <a:xfrm>
            <a:off x="6280323" y="4217152"/>
            <a:ext cx="6688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REST</a:t>
            </a:r>
            <a:endParaRPr lang="vi-VN" sz="72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B4BE248-CCBA-42C6-B21F-1F998C1C0A04}"/>
              </a:ext>
            </a:extLst>
          </p:cNvPr>
          <p:cNvSpPr/>
          <p:nvPr/>
        </p:nvSpPr>
        <p:spPr>
          <a:xfrm rot="1941212">
            <a:off x="7100670" y="2742666"/>
            <a:ext cx="2876005" cy="925976"/>
          </a:xfrm>
          <a:prstGeom prst="right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49BFD55-A2A3-4B10-8015-B76FADBD5591}"/>
              </a:ext>
            </a:extLst>
          </p:cNvPr>
          <p:cNvSpPr/>
          <p:nvPr/>
        </p:nvSpPr>
        <p:spPr>
          <a:xfrm rot="8551467">
            <a:off x="2210648" y="2803081"/>
            <a:ext cx="2925406" cy="925976"/>
          </a:xfrm>
          <a:prstGeom prst="right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EEF64B6-769F-4BD6-A36E-34AC53DCD0EC}"/>
              </a:ext>
            </a:extLst>
          </p:cNvPr>
          <p:cNvSpPr/>
          <p:nvPr/>
        </p:nvSpPr>
        <p:spPr>
          <a:xfrm rot="5400000">
            <a:off x="5203893" y="2921195"/>
            <a:ext cx="1784215" cy="925976"/>
          </a:xfrm>
          <a:prstGeom prst="right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D24AD-06FE-4A03-8F93-65C531F59DA1}"/>
              </a:ext>
            </a:extLst>
          </p:cNvPr>
          <p:cNvSpPr txBox="1"/>
          <p:nvPr/>
        </p:nvSpPr>
        <p:spPr>
          <a:xfrm>
            <a:off x="2936231" y="4217152"/>
            <a:ext cx="6688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IOT</a:t>
            </a:r>
            <a:endParaRPr lang="vi-VN" sz="72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741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53BE78-F3FB-4ABF-BDA8-2BDCDBFE9564}"/>
              </a:ext>
            </a:extLst>
          </p:cNvPr>
          <p:cNvGrpSpPr/>
          <p:nvPr/>
        </p:nvGrpSpPr>
        <p:grpSpPr>
          <a:xfrm>
            <a:off x="959394" y="230085"/>
            <a:ext cx="7765143" cy="911430"/>
            <a:chOff x="0" y="1341911"/>
            <a:chExt cx="7765143" cy="9114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71F0D69-2E95-479A-A7F6-29BA6A361C51}"/>
                </a:ext>
              </a:extLst>
            </p:cNvPr>
            <p:cNvSpPr/>
            <p:nvPr/>
          </p:nvSpPr>
          <p:spPr>
            <a:xfrm>
              <a:off x="0" y="1341911"/>
              <a:ext cx="7765143" cy="91143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5E337303-5169-45E9-9933-44BECDA8688E}"/>
                </a:ext>
              </a:extLst>
            </p:cNvPr>
            <p:cNvSpPr txBox="1"/>
            <p:nvPr/>
          </p:nvSpPr>
          <p:spPr>
            <a:xfrm>
              <a:off x="44492" y="1386403"/>
              <a:ext cx="7676159" cy="822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780" tIns="144780" rIns="144780" bIns="14478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b="1" kern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Function of Odoo Point of Sale</a:t>
              </a:r>
              <a:endParaRPr lang="vi-VN" sz="3800" b="1" kern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A3A5293-433C-4ACB-A614-A1AD9860B86A}"/>
              </a:ext>
            </a:extLst>
          </p:cNvPr>
          <p:cNvSpPr txBox="1"/>
          <p:nvPr/>
        </p:nvSpPr>
        <p:spPr>
          <a:xfrm>
            <a:off x="-825872" y="1186007"/>
            <a:ext cx="6688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Odoo for IOT</a:t>
            </a:r>
            <a:endParaRPr lang="vi-VN" sz="36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B069B2-2CD6-4578-A218-DCCB6ADB2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548" y="1460327"/>
            <a:ext cx="4174211" cy="500905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0794510-E463-4526-8BCD-E677292E2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32" y="1910443"/>
            <a:ext cx="6078582" cy="455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055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53BE78-F3FB-4ABF-BDA8-2BDCDBFE9564}"/>
              </a:ext>
            </a:extLst>
          </p:cNvPr>
          <p:cNvGrpSpPr/>
          <p:nvPr/>
        </p:nvGrpSpPr>
        <p:grpSpPr>
          <a:xfrm>
            <a:off x="959394" y="230085"/>
            <a:ext cx="7765143" cy="911430"/>
            <a:chOff x="0" y="1341911"/>
            <a:chExt cx="7765143" cy="9114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71F0D69-2E95-479A-A7F6-29BA6A361C51}"/>
                </a:ext>
              </a:extLst>
            </p:cNvPr>
            <p:cNvSpPr/>
            <p:nvPr/>
          </p:nvSpPr>
          <p:spPr>
            <a:xfrm>
              <a:off x="0" y="1341911"/>
              <a:ext cx="7765143" cy="91143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5E337303-5169-45E9-9933-44BECDA8688E}"/>
                </a:ext>
              </a:extLst>
            </p:cNvPr>
            <p:cNvSpPr txBox="1"/>
            <p:nvPr/>
          </p:nvSpPr>
          <p:spPr>
            <a:xfrm>
              <a:off x="44492" y="1386403"/>
              <a:ext cx="7676159" cy="822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780" tIns="144780" rIns="144780" bIns="14478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b="1" kern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Function of Odoo Point of Sale</a:t>
              </a:r>
              <a:endParaRPr lang="vi-VN" sz="3800" b="1" kern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A3A5293-433C-4ACB-A614-A1AD9860B86A}"/>
              </a:ext>
            </a:extLst>
          </p:cNvPr>
          <p:cNvSpPr txBox="1"/>
          <p:nvPr/>
        </p:nvSpPr>
        <p:spPr>
          <a:xfrm>
            <a:off x="-825872" y="1186007"/>
            <a:ext cx="6688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Odoo for Shop</a:t>
            </a:r>
            <a:endParaRPr lang="vi-VN" sz="36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「supper market」の画像検索結果">
            <a:extLst>
              <a:ext uri="{FF2B5EF4-FFF2-40B4-BE49-F238E27FC236}">
                <a16:creationId xmlns:a16="http://schemas.microsoft.com/office/drawing/2014/main" id="{02DED818-4C10-44E6-BBEF-DEBE8B43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85835"/>
            <a:ext cx="5587767" cy="417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1C752A-EF70-45F9-B3B3-2579BA8C121C}"/>
              </a:ext>
            </a:extLst>
          </p:cNvPr>
          <p:cNvSpPr/>
          <p:nvPr/>
        </p:nvSpPr>
        <p:spPr>
          <a:xfrm>
            <a:off x="815703" y="2041343"/>
            <a:ext cx="5741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800" dirty="0">
                <a:solidFill>
                  <a:srgbClr val="000000"/>
                </a:solidFill>
                <a:latin typeface="lsBook"/>
              </a:rPr>
              <a:t>Providing function for Retail Store</a:t>
            </a:r>
            <a:endParaRPr lang="vi-VN" sz="2800" b="0" i="0" dirty="0">
              <a:solidFill>
                <a:srgbClr val="000000"/>
              </a:solidFill>
              <a:effectLst/>
              <a:latin typeface="lsBook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3FEA69-064C-4E67-BE25-A05730CBADA8}"/>
              </a:ext>
            </a:extLst>
          </p:cNvPr>
          <p:cNvSpPr/>
          <p:nvPr/>
        </p:nvSpPr>
        <p:spPr>
          <a:xfrm>
            <a:off x="1872553" y="2594953"/>
            <a:ext cx="27255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vi-VN" sz="2800" dirty="0"/>
              <a:t>Inventory</a:t>
            </a:r>
          </a:p>
          <a:p>
            <a:pPr marL="457200" indent="-457200">
              <a:buFontTx/>
              <a:buChar char="-"/>
            </a:pPr>
            <a:r>
              <a:rPr lang="vi-VN" sz="2800" dirty="0"/>
              <a:t>Purchasing</a:t>
            </a:r>
          </a:p>
          <a:p>
            <a:pPr marL="457200" indent="-457200">
              <a:buFontTx/>
              <a:buChar char="-"/>
            </a:pPr>
            <a:r>
              <a:rPr lang="vi-VN" sz="2800" dirty="0"/>
              <a:t>Reporting </a:t>
            </a:r>
          </a:p>
          <a:p>
            <a:pPr marL="457200" indent="-457200">
              <a:buFontTx/>
              <a:buChar char="-"/>
            </a:pPr>
            <a:r>
              <a:rPr lang="vi-VN" sz="2800" dirty="0"/>
              <a:t>Multi-Store</a:t>
            </a:r>
          </a:p>
        </p:txBody>
      </p:sp>
    </p:spTree>
    <p:extLst>
      <p:ext uri="{BB962C8B-B14F-4D97-AF65-F5344CB8AC3E}">
        <p14:creationId xmlns:p14="http://schemas.microsoft.com/office/powerpoint/2010/main" val="1425594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53BE78-F3FB-4ABF-BDA8-2BDCDBFE9564}"/>
              </a:ext>
            </a:extLst>
          </p:cNvPr>
          <p:cNvGrpSpPr/>
          <p:nvPr/>
        </p:nvGrpSpPr>
        <p:grpSpPr>
          <a:xfrm>
            <a:off x="959394" y="230085"/>
            <a:ext cx="7765143" cy="911430"/>
            <a:chOff x="0" y="1341911"/>
            <a:chExt cx="7765143" cy="9114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71F0D69-2E95-479A-A7F6-29BA6A361C51}"/>
                </a:ext>
              </a:extLst>
            </p:cNvPr>
            <p:cNvSpPr/>
            <p:nvPr/>
          </p:nvSpPr>
          <p:spPr>
            <a:xfrm>
              <a:off x="0" y="1341911"/>
              <a:ext cx="7765143" cy="91143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5E337303-5169-45E9-9933-44BECDA8688E}"/>
                </a:ext>
              </a:extLst>
            </p:cNvPr>
            <p:cNvSpPr txBox="1"/>
            <p:nvPr/>
          </p:nvSpPr>
          <p:spPr>
            <a:xfrm>
              <a:off x="44492" y="1386403"/>
              <a:ext cx="7676159" cy="822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780" tIns="144780" rIns="144780" bIns="14478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b="1" kern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Function of Odoo Point of Sale</a:t>
              </a:r>
              <a:endParaRPr lang="vi-VN" sz="3800" b="1" kern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A3A5293-433C-4ACB-A614-A1AD9860B86A}"/>
              </a:ext>
            </a:extLst>
          </p:cNvPr>
          <p:cNvSpPr txBox="1"/>
          <p:nvPr/>
        </p:nvSpPr>
        <p:spPr>
          <a:xfrm>
            <a:off x="0" y="1186007"/>
            <a:ext cx="6688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Odoo for Restaurant</a:t>
            </a:r>
            <a:endParaRPr lang="vi-VN" sz="36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「restaurant」の画像検索結果">
            <a:extLst>
              <a:ext uri="{FF2B5EF4-FFF2-40B4-BE49-F238E27FC236}">
                <a16:creationId xmlns:a16="http://schemas.microsoft.com/office/drawing/2014/main" id="{07AE8705-2DFA-4999-B631-C867A87F0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37" y="1968508"/>
            <a:ext cx="5905677" cy="393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93B9A9-EF05-43E8-B640-E0176A91DE36}"/>
              </a:ext>
            </a:extLst>
          </p:cNvPr>
          <p:cNvSpPr/>
          <p:nvPr/>
        </p:nvSpPr>
        <p:spPr>
          <a:xfrm>
            <a:off x="7084423" y="1832338"/>
            <a:ext cx="48550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Food and drink businesses have very specific needs that the Odoo Point of Sale application can help you to fulfill.</a:t>
            </a:r>
            <a:endParaRPr lang="vi-VN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C2A7FB-E3BC-461D-BBE4-A1833DC0DABC}"/>
              </a:ext>
            </a:extLst>
          </p:cNvPr>
          <p:cNvSpPr/>
          <p:nvPr/>
        </p:nvSpPr>
        <p:spPr>
          <a:xfrm>
            <a:off x="7084423" y="4166906"/>
            <a:ext cx="4980594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Tx/>
              <a:buChar char="-"/>
            </a:pPr>
            <a:r>
              <a:rPr lang="vi-VN" sz="2800" dirty="0"/>
              <a:t>Order Taking</a:t>
            </a:r>
          </a:p>
          <a:p>
            <a:pPr marL="457200" indent="-457200">
              <a:buFontTx/>
              <a:buChar char="-"/>
            </a:pPr>
            <a:r>
              <a:rPr lang="vi-VN" sz="2800" dirty="0"/>
              <a:t>Table Management</a:t>
            </a:r>
          </a:p>
          <a:p>
            <a:pPr marL="457200" indent="-457200">
              <a:buFontTx/>
              <a:buChar char="-"/>
            </a:pPr>
            <a:r>
              <a:rPr lang="vi-VN" sz="2800" dirty="0"/>
              <a:t>Accept payments table side</a:t>
            </a:r>
          </a:p>
          <a:p>
            <a:pPr marL="457200" indent="-457200">
              <a:buFontTx/>
              <a:buChar char="-"/>
            </a:pPr>
            <a:r>
              <a:rPr lang="vi-VN" sz="2800" dirty="0"/>
              <a:t>Inventory</a:t>
            </a:r>
          </a:p>
          <a:p>
            <a:pPr marL="457200" indent="-457200">
              <a:buFontTx/>
              <a:buChar char="-"/>
            </a:pP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3996999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DAD-873F-4A7A-8D39-920FCA61C70D}"/>
              </a:ext>
            </a:extLst>
          </p:cNvPr>
          <p:cNvSpPr/>
          <p:nvPr/>
        </p:nvSpPr>
        <p:spPr>
          <a:xfrm>
            <a:off x="760472" y="1276181"/>
            <a:ext cx="57810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800" dirty="0">
                <a:solidFill>
                  <a:srgbClr val="FF0000"/>
                </a:solidFill>
                <a:latin typeface="Work Sans"/>
              </a:rPr>
              <a:t>1.</a:t>
            </a:r>
            <a:r>
              <a:rPr lang="vi-VN" sz="2800" dirty="0">
                <a:solidFill>
                  <a:srgbClr val="21313A"/>
                </a:solidFill>
                <a:latin typeface="Work Sans"/>
              </a:rPr>
              <a:t> Create a customer</a:t>
            </a:r>
          </a:p>
          <a:p>
            <a:r>
              <a:rPr lang="vi-VN" sz="2800" dirty="0">
                <a:solidFill>
                  <a:srgbClr val="FF0000"/>
                </a:solidFill>
                <a:latin typeface="Work Sans"/>
              </a:rPr>
              <a:t>2.</a:t>
            </a:r>
            <a:r>
              <a:rPr lang="vi-VN" sz="2800" dirty="0">
                <a:solidFill>
                  <a:srgbClr val="21313A"/>
                </a:solidFill>
                <a:latin typeface="Work Sans"/>
              </a:rPr>
              <a:t> Activate invoicing</a:t>
            </a:r>
          </a:p>
          <a:p>
            <a:r>
              <a:rPr lang="en-US" sz="2800" dirty="0">
                <a:solidFill>
                  <a:srgbClr val="FF0000"/>
                </a:solidFill>
                <a:latin typeface="Work Sans"/>
              </a:rPr>
              <a:t>3.</a:t>
            </a:r>
            <a:r>
              <a:rPr lang="en-US" sz="2800" dirty="0">
                <a:solidFill>
                  <a:srgbClr val="21313A"/>
                </a:solidFill>
                <a:latin typeface="Work Sans"/>
              </a:rPr>
              <a:t> Accept returns and refund products</a:t>
            </a:r>
          </a:p>
          <a:p>
            <a:r>
              <a:rPr lang="en-US" sz="2800" dirty="0">
                <a:solidFill>
                  <a:srgbClr val="FF0000"/>
                </a:solidFill>
                <a:latin typeface="Work Sans"/>
              </a:rPr>
              <a:t>4. </a:t>
            </a:r>
            <a:r>
              <a:rPr lang="en-US" sz="2800" dirty="0">
                <a:solidFill>
                  <a:srgbClr val="21313A"/>
                </a:solidFill>
                <a:latin typeface="Work Sans"/>
              </a:rPr>
              <a:t>Apply time-limited discounts</a:t>
            </a:r>
          </a:p>
          <a:p>
            <a:r>
              <a:rPr lang="en-US" sz="2800" dirty="0">
                <a:solidFill>
                  <a:srgbClr val="FF0000"/>
                </a:solidFill>
                <a:latin typeface="Work Sans"/>
              </a:rPr>
              <a:t>5. </a:t>
            </a:r>
            <a:r>
              <a:rPr lang="en-US" sz="2800" dirty="0">
                <a:solidFill>
                  <a:srgbClr val="21313A"/>
                </a:solidFill>
                <a:latin typeface="Work Sans"/>
              </a:rPr>
              <a:t>Set-up Cash Control in Point of Sale</a:t>
            </a:r>
          </a:p>
          <a:p>
            <a:endParaRPr lang="en-US" sz="2800" dirty="0">
              <a:solidFill>
                <a:srgbClr val="21313A"/>
              </a:solidFill>
              <a:latin typeface="Work San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A0CE12-921F-4457-B731-B172D1E7D3D5}"/>
              </a:ext>
            </a:extLst>
          </p:cNvPr>
          <p:cNvGrpSpPr/>
          <p:nvPr/>
        </p:nvGrpSpPr>
        <p:grpSpPr>
          <a:xfrm>
            <a:off x="946332" y="151708"/>
            <a:ext cx="5258526" cy="911430"/>
            <a:chOff x="0" y="2405429"/>
            <a:chExt cx="7765143" cy="91143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2A8DB6B-2AFB-4ED3-912C-ADD4732F2446}"/>
                </a:ext>
              </a:extLst>
            </p:cNvPr>
            <p:cNvSpPr/>
            <p:nvPr/>
          </p:nvSpPr>
          <p:spPr>
            <a:xfrm>
              <a:off x="0" y="2405429"/>
              <a:ext cx="7765143" cy="91143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DC22A844-1AFB-4092-ADA8-2394731CC7FB}"/>
                </a:ext>
              </a:extLst>
            </p:cNvPr>
            <p:cNvSpPr txBox="1"/>
            <p:nvPr/>
          </p:nvSpPr>
          <p:spPr>
            <a:xfrm>
              <a:off x="44492" y="2449921"/>
              <a:ext cx="7676159" cy="822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780" tIns="144780" rIns="144780" bIns="14478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b="1" kern="1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Demo Point of Sale</a:t>
              </a:r>
              <a:endParaRPr lang="vi-VN" sz="3800" b="1" kern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C0F2416-9406-42F0-9079-B829939B6426}"/>
              </a:ext>
            </a:extLst>
          </p:cNvPr>
          <p:cNvSpPr/>
          <p:nvPr/>
        </p:nvSpPr>
        <p:spPr>
          <a:xfrm>
            <a:off x="6637304" y="1276181"/>
            <a:ext cx="555469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FF0000"/>
                </a:solidFill>
                <a:latin typeface="Work Sans"/>
              </a:rPr>
              <a:t>6. </a:t>
            </a:r>
            <a:r>
              <a:rPr lang="en-US" sz="2800" dirty="0">
                <a:solidFill>
                  <a:srgbClr val="21313A"/>
                </a:solidFill>
                <a:latin typeface="Work Sans"/>
              </a:rPr>
              <a:t>Setup POS Restaurant/Bar</a:t>
            </a:r>
          </a:p>
          <a:p>
            <a:pPr lvl="0"/>
            <a:r>
              <a:rPr lang="en-US" sz="2800" dirty="0">
                <a:solidFill>
                  <a:srgbClr val="FF0000"/>
                </a:solidFill>
                <a:latin typeface="Work Sans"/>
              </a:rPr>
              <a:t>7. </a:t>
            </a:r>
            <a:r>
              <a:rPr lang="en-US" sz="2800" dirty="0">
                <a:solidFill>
                  <a:srgbClr val="21313A"/>
                </a:solidFill>
                <a:latin typeface="Work Sans"/>
              </a:rPr>
              <a:t>Configure your table management</a:t>
            </a:r>
          </a:p>
          <a:p>
            <a:pPr lvl="0"/>
            <a:r>
              <a:rPr lang="en-US" sz="2800" dirty="0">
                <a:solidFill>
                  <a:srgbClr val="FF0000"/>
                </a:solidFill>
                <a:latin typeface="Work Sans"/>
              </a:rPr>
              <a:t>8. </a:t>
            </a:r>
            <a:r>
              <a:rPr lang="en-US" sz="2800" dirty="0">
                <a:solidFill>
                  <a:srgbClr val="21313A"/>
                </a:solidFill>
                <a:latin typeface="Work Sans"/>
              </a:rPr>
              <a:t>Offer a bill-splitting option</a:t>
            </a:r>
          </a:p>
          <a:p>
            <a:pPr lvl="0"/>
            <a:r>
              <a:rPr lang="en-US" sz="2800" dirty="0">
                <a:solidFill>
                  <a:srgbClr val="FF0000"/>
                </a:solidFill>
                <a:latin typeface="Work Sans"/>
              </a:rPr>
              <a:t>9. </a:t>
            </a:r>
            <a:r>
              <a:rPr lang="en-US" sz="2800" dirty="0">
                <a:solidFill>
                  <a:srgbClr val="21313A"/>
                </a:solidFill>
                <a:latin typeface="Work Sans"/>
              </a:rPr>
              <a:t>Print the Bill</a:t>
            </a:r>
          </a:p>
          <a:p>
            <a:pPr lvl="0"/>
            <a:r>
              <a:rPr lang="en-US" sz="2800" dirty="0">
                <a:solidFill>
                  <a:srgbClr val="FF0000"/>
                </a:solidFill>
                <a:latin typeface="Work Sans"/>
              </a:rPr>
              <a:t>10. </a:t>
            </a:r>
            <a:r>
              <a:rPr lang="en-US" sz="2800" dirty="0">
                <a:solidFill>
                  <a:srgbClr val="21313A"/>
                </a:solidFill>
                <a:latin typeface="Work Sans"/>
              </a:rPr>
              <a:t>Print orders at the kitchen or bar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B9879B-AA8C-453F-9B49-ECCDC82517E1}"/>
              </a:ext>
            </a:extLst>
          </p:cNvPr>
          <p:cNvSpPr/>
          <p:nvPr/>
        </p:nvSpPr>
        <p:spPr>
          <a:xfrm>
            <a:off x="760473" y="3736092"/>
            <a:ext cx="57810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Work Sans"/>
              </a:rPr>
              <a:t>11. </a:t>
            </a:r>
            <a:r>
              <a:rPr lang="en-US" sz="2800" dirty="0">
                <a:solidFill>
                  <a:srgbClr val="21313A"/>
                </a:solidFill>
                <a:latin typeface="Work Sans"/>
              </a:rPr>
              <a:t>Integrate a tip option into payment</a:t>
            </a:r>
          </a:p>
          <a:p>
            <a:r>
              <a:rPr lang="en-US" sz="2800" dirty="0">
                <a:solidFill>
                  <a:srgbClr val="FF0000"/>
                </a:solidFill>
                <a:latin typeface="Work Sans"/>
              </a:rPr>
              <a:t>12. </a:t>
            </a:r>
            <a:r>
              <a:rPr lang="en-US" sz="2800" dirty="0">
                <a:solidFill>
                  <a:srgbClr val="21313A"/>
                </a:solidFill>
                <a:latin typeface="Work Sans"/>
              </a:rPr>
              <a:t>Transfer customers between tables</a:t>
            </a:r>
          </a:p>
          <a:p>
            <a:r>
              <a:rPr lang="en-US" sz="2800" dirty="0">
                <a:solidFill>
                  <a:srgbClr val="FF0000"/>
                </a:solidFill>
                <a:latin typeface="Work Sans"/>
              </a:rPr>
              <a:t>13. </a:t>
            </a:r>
            <a:r>
              <a:rPr lang="en-US" sz="2800" dirty="0">
                <a:solidFill>
                  <a:srgbClr val="21313A"/>
                </a:solidFill>
                <a:latin typeface="Work Sans"/>
              </a:rPr>
              <a:t>Register multiple orders</a:t>
            </a:r>
          </a:p>
          <a:p>
            <a:r>
              <a:rPr lang="en-US" sz="2800" dirty="0">
                <a:solidFill>
                  <a:srgbClr val="FF0000"/>
                </a:solidFill>
                <a:latin typeface="Work Sans"/>
              </a:rPr>
              <a:t>13. </a:t>
            </a:r>
            <a:r>
              <a:rPr lang="en-US" sz="2800" dirty="0">
                <a:solidFill>
                  <a:srgbClr val="21313A"/>
                </a:solidFill>
                <a:latin typeface="Work Sans"/>
              </a:rPr>
              <a:t>Using barcodes in POS</a:t>
            </a:r>
          </a:p>
          <a:p>
            <a:r>
              <a:rPr lang="en-US" sz="2800" dirty="0">
                <a:solidFill>
                  <a:srgbClr val="FF0000"/>
                </a:solidFill>
                <a:latin typeface="Work Sans"/>
              </a:rPr>
              <a:t>15. </a:t>
            </a:r>
            <a:r>
              <a:rPr lang="en-US" sz="2800" dirty="0">
                <a:solidFill>
                  <a:srgbClr val="21313A"/>
                </a:solidFill>
                <a:latin typeface="Work Sans"/>
              </a:rPr>
              <a:t>Using discount tags with a barcode scanner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F67CC6-C025-4EC7-B13F-5DCE6AE0E825}"/>
              </a:ext>
            </a:extLst>
          </p:cNvPr>
          <p:cNvSpPr/>
          <p:nvPr/>
        </p:nvSpPr>
        <p:spPr>
          <a:xfrm>
            <a:off x="6637304" y="3736092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800" dirty="0">
                <a:solidFill>
                  <a:srgbClr val="FF0000"/>
                </a:solidFill>
                <a:latin typeface="Work Sans"/>
              </a:rPr>
              <a:t>16. </a:t>
            </a:r>
            <a:r>
              <a:rPr lang="en-US" sz="2800" dirty="0">
                <a:solidFill>
                  <a:srgbClr val="21313A"/>
                </a:solidFill>
                <a:latin typeface="Work Sans"/>
              </a:rPr>
              <a:t>Manage multiple cashiers</a:t>
            </a:r>
          </a:p>
          <a:p>
            <a:pPr lvl="0"/>
            <a:r>
              <a:rPr lang="en-US" sz="2800" dirty="0">
                <a:solidFill>
                  <a:srgbClr val="FF0000"/>
                </a:solidFill>
                <a:latin typeface="Work Sans"/>
              </a:rPr>
              <a:t>17. </a:t>
            </a:r>
            <a:r>
              <a:rPr lang="en-US" sz="2800" dirty="0">
                <a:solidFill>
                  <a:srgbClr val="21313A"/>
                </a:solidFill>
                <a:latin typeface="Work Sans"/>
              </a:rPr>
              <a:t>Manage a loyalty program</a:t>
            </a:r>
          </a:p>
          <a:p>
            <a:pPr lvl="0"/>
            <a:r>
              <a:rPr lang="en-US" sz="2800" dirty="0">
                <a:solidFill>
                  <a:srgbClr val="FF0000"/>
                </a:solidFill>
                <a:latin typeface="Work Sans"/>
              </a:rPr>
              <a:t>18. </a:t>
            </a:r>
            <a:r>
              <a:rPr lang="en-US" sz="2800" dirty="0">
                <a:solidFill>
                  <a:srgbClr val="21313A"/>
                </a:solidFill>
                <a:latin typeface="Work Sans"/>
              </a:rPr>
              <a:t>Apply manual discounts</a:t>
            </a:r>
          </a:p>
          <a:p>
            <a:pPr lvl="0"/>
            <a:r>
              <a:rPr lang="en-US" sz="2800" dirty="0">
                <a:solidFill>
                  <a:srgbClr val="FF0000"/>
                </a:solidFill>
                <a:latin typeface="Work Sans"/>
              </a:rPr>
              <a:t>19. </a:t>
            </a:r>
            <a:r>
              <a:rPr lang="en-US" sz="2800" dirty="0">
                <a:solidFill>
                  <a:srgbClr val="21313A"/>
                </a:solidFill>
                <a:latin typeface="Work Sans"/>
              </a:rPr>
              <a:t>Reprint Receipts</a:t>
            </a:r>
          </a:p>
          <a:p>
            <a:pPr lvl="0"/>
            <a:r>
              <a:rPr lang="en-US" sz="2800" dirty="0">
                <a:solidFill>
                  <a:srgbClr val="FF0000"/>
                </a:solidFill>
                <a:latin typeface="Work Sans"/>
              </a:rPr>
              <a:t>20. </a:t>
            </a:r>
            <a:r>
              <a:rPr lang="en-US" sz="2800" dirty="0">
                <a:solidFill>
                  <a:srgbClr val="21313A"/>
                </a:solidFill>
                <a:latin typeface="Work Sans"/>
              </a:rPr>
              <a:t>Accept credit card payment using Mercury</a:t>
            </a:r>
          </a:p>
        </p:txBody>
      </p:sp>
    </p:spTree>
    <p:extLst>
      <p:ext uri="{BB962C8B-B14F-4D97-AF65-F5344CB8AC3E}">
        <p14:creationId xmlns:p14="http://schemas.microsoft.com/office/powerpoint/2010/main" val="929762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41E88B5-2A6F-45C3-9319-138894FEF844}"/>
              </a:ext>
            </a:extLst>
          </p:cNvPr>
          <p:cNvGrpSpPr/>
          <p:nvPr/>
        </p:nvGrpSpPr>
        <p:grpSpPr>
          <a:xfrm>
            <a:off x="841829" y="99456"/>
            <a:ext cx="2985587" cy="911430"/>
            <a:chOff x="0" y="3426299"/>
            <a:chExt cx="7765143" cy="9114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86DE889-7CFD-4647-88ED-604B0CF9D102}"/>
                </a:ext>
              </a:extLst>
            </p:cNvPr>
            <p:cNvSpPr/>
            <p:nvPr/>
          </p:nvSpPr>
          <p:spPr>
            <a:xfrm>
              <a:off x="0" y="3426299"/>
              <a:ext cx="7765143" cy="91143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7CE39695-602C-4BD8-9FA0-318EA4668C6A}"/>
                </a:ext>
              </a:extLst>
            </p:cNvPr>
            <p:cNvSpPr txBox="1"/>
            <p:nvPr/>
          </p:nvSpPr>
          <p:spPr>
            <a:xfrm>
              <a:off x="44492" y="3470791"/>
              <a:ext cx="7676159" cy="822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780" tIns="144780" rIns="144780" bIns="14478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b="1" kern="1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Summary</a:t>
              </a:r>
              <a:endParaRPr lang="vi-VN" sz="3800" b="1" kern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5E6F0DF-BED4-4B92-ACAF-A30F25B6DAE0}"/>
              </a:ext>
            </a:extLst>
          </p:cNvPr>
          <p:cNvSpPr/>
          <p:nvPr/>
        </p:nvSpPr>
        <p:spPr>
          <a:xfrm>
            <a:off x="1039153" y="1154277"/>
            <a:ext cx="7123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rgbClr val="FF0000"/>
                </a:solidFill>
                <a:latin typeface="+mj-lt"/>
              </a:rPr>
              <a:t>Advantages of Pos when developing by Odoo</a:t>
            </a:r>
            <a:endParaRPr lang="vi-VN" sz="2400" b="1" i="0" dirty="0">
              <a:solidFill>
                <a:srgbClr val="212529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39367-BC08-4F65-86B0-B3E767F0D68C}"/>
              </a:ext>
            </a:extLst>
          </p:cNvPr>
          <p:cNvSpPr/>
          <p:nvPr/>
        </p:nvSpPr>
        <p:spPr>
          <a:xfrm>
            <a:off x="1039153" y="3995980"/>
            <a:ext cx="72845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rgbClr val="FF0000"/>
                </a:solidFill>
                <a:latin typeface="+mj-lt"/>
              </a:rPr>
              <a:t>Navigation of Pos when developing by Odoo</a:t>
            </a:r>
            <a:endParaRPr lang="vi-VN" sz="2400" b="1" i="0" dirty="0">
              <a:solidFill>
                <a:srgbClr val="212529"/>
              </a:solidFill>
              <a:effectLst/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535C39-5299-4C8D-9B74-BAB96F2A1B4C}"/>
              </a:ext>
            </a:extLst>
          </p:cNvPr>
          <p:cNvSpPr/>
          <p:nvPr/>
        </p:nvSpPr>
        <p:spPr>
          <a:xfrm>
            <a:off x="1277471" y="1651614"/>
            <a:ext cx="1063585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Odoo handles a range of business needs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This tool seamlessly integrates all these operations to improve the overall efficiency.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This user-friendly platform always includes innovative applications </a:t>
            </a:r>
          </a:p>
          <a:p>
            <a:endParaRPr lang="vi-V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8F2AA-D9FE-49D1-93FD-7C707B40C17E}"/>
              </a:ext>
            </a:extLst>
          </p:cNvPr>
          <p:cNvSpPr/>
          <p:nvPr/>
        </p:nvSpPr>
        <p:spPr>
          <a:xfrm>
            <a:off x="1277471" y="4574904"/>
            <a:ext cx="7366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dirty="0"/>
              <a:t>Need customization for compatible with your store</a:t>
            </a:r>
          </a:p>
        </p:txBody>
      </p:sp>
    </p:spTree>
    <p:extLst>
      <p:ext uri="{BB962C8B-B14F-4D97-AF65-F5344CB8AC3E}">
        <p14:creationId xmlns:p14="http://schemas.microsoft.com/office/powerpoint/2010/main" val="2212963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07D797-3115-4B6B-A3E6-C9F96493A925}"/>
              </a:ext>
            </a:extLst>
          </p:cNvPr>
          <p:cNvSpPr txBox="1"/>
          <p:nvPr/>
        </p:nvSpPr>
        <p:spPr>
          <a:xfrm>
            <a:off x="289454" y="2860304"/>
            <a:ext cx="66881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END!</a:t>
            </a:r>
            <a:endParaRPr lang="vi-VN" sz="6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B35CA0-D3E8-4BFD-BAC8-90DB63B81552}"/>
              </a:ext>
            </a:extLst>
          </p:cNvPr>
          <p:cNvSpPr txBox="1"/>
          <p:nvPr/>
        </p:nvSpPr>
        <p:spPr>
          <a:xfrm>
            <a:off x="452844" y="3750231"/>
            <a:ext cx="6688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Thank you for listening !</a:t>
            </a:r>
            <a:endParaRPr lang="vi-VN" sz="32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F466D-65A9-44A3-8079-52C07D765AF8}"/>
              </a:ext>
            </a:extLst>
          </p:cNvPr>
          <p:cNvSpPr txBox="1"/>
          <p:nvPr/>
        </p:nvSpPr>
        <p:spPr>
          <a:xfrm>
            <a:off x="1240353" y="1284031"/>
            <a:ext cx="9226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ODOO FRAMEWORK TRAINING REPORT</a:t>
            </a:r>
            <a:endParaRPr lang="vi-VN" sz="32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「Point of sales」の画像検索結果">
            <a:extLst>
              <a:ext uri="{FF2B5EF4-FFF2-40B4-BE49-F238E27FC236}">
                <a16:creationId xmlns:a16="http://schemas.microsoft.com/office/drawing/2014/main" id="{EA9CE167-0355-40FD-BA67-203CB7243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863" y="2006730"/>
            <a:ext cx="4486654" cy="284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71600B-DEB2-4AF9-A214-E70E4AA44D60}"/>
              </a:ext>
            </a:extLst>
          </p:cNvPr>
          <p:cNvSpPr txBox="1"/>
          <p:nvPr/>
        </p:nvSpPr>
        <p:spPr>
          <a:xfrm>
            <a:off x="4071255" y="5419746"/>
            <a:ext cx="7417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Reporter: Phan Van Phuoc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Thinh</a:t>
            </a:r>
            <a:endParaRPr lang="vi-V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8731D-2845-4B17-B501-373C9FC2666E}"/>
              </a:ext>
            </a:extLst>
          </p:cNvPr>
          <p:cNvSpPr txBox="1"/>
          <p:nvPr/>
        </p:nvSpPr>
        <p:spPr>
          <a:xfrm>
            <a:off x="4071255" y="5801841"/>
            <a:ext cx="7417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Email: thinh.pvp@vn.vinx.asia</a:t>
            </a:r>
            <a:endParaRPr lang="vi-V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517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BCEB-2D1F-41E9-AB57-DB322861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50669"/>
            <a:ext cx="9601200" cy="81642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Structure:</a:t>
            </a:r>
            <a:endParaRPr lang="vi-VN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7797590-7AEA-4B1B-BA98-2F0D220391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0006905"/>
              </p:ext>
            </p:extLst>
          </p:nvPr>
        </p:nvGraphicFramePr>
        <p:xfrm>
          <a:off x="2645954" y="1267098"/>
          <a:ext cx="7765143" cy="4701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1828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A95029C-07D9-4778-A997-135A4B604B91}"/>
              </a:ext>
            </a:extLst>
          </p:cNvPr>
          <p:cNvGrpSpPr/>
          <p:nvPr/>
        </p:nvGrpSpPr>
        <p:grpSpPr>
          <a:xfrm>
            <a:off x="776516" y="91441"/>
            <a:ext cx="7061200" cy="911430"/>
            <a:chOff x="0" y="295999"/>
            <a:chExt cx="7765143" cy="9114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B4939DE-FFF0-43AF-A26F-8800804C3C85}"/>
                </a:ext>
              </a:extLst>
            </p:cNvPr>
            <p:cNvSpPr/>
            <p:nvPr/>
          </p:nvSpPr>
          <p:spPr>
            <a:xfrm>
              <a:off x="0" y="295999"/>
              <a:ext cx="7765143" cy="91143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7CEDEED4-F544-46AD-AF0A-EDE6E4FE598A}"/>
                </a:ext>
              </a:extLst>
            </p:cNvPr>
            <p:cNvSpPr txBox="1"/>
            <p:nvPr/>
          </p:nvSpPr>
          <p:spPr>
            <a:xfrm>
              <a:off x="44492" y="340491"/>
              <a:ext cx="7676159" cy="822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780" tIns="144780" rIns="144780" bIns="14478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b="1" kern="1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Overview</a:t>
              </a:r>
              <a:endParaRPr lang="vi-VN" sz="3800" b="1" kern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2050" name="Picture 2" descr="「POS」の画像検索結果">
            <a:extLst>
              <a:ext uri="{FF2B5EF4-FFF2-40B4-BE49-F238E27FC236}">
                <a16:creationId xmlns:a16="http://schemas.microsoft.com/office/drawing/2014/main" id="{8797DD0B-E03A-411A-9823-DB32978C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67" y="3137767"/>
            <a:ext cx="3331029" cy="31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「POS」の画像検索結果">
            <a:extLst>
              <a:ext uri="{FF2B5EF4-FFF2-40B4-BE49-F238E27FC236}">
                <a16:creationId xmlns:a16="http://schemas.microsoft.com/office/drawing/2014/main" id="{52804A6B-C8BC-4406-BE26-C645E3727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0" b="92333" l="10000" r="90000">
                        <a14:foregroundMark x1="71222" y1="22000" x2="71222" y2="22000"/>
                        <a14:foregroundMark x1="71222" y1="22000" x2="71222" y2="22000"/>
                        <a14:foregroundMark x1="72111" y1="18667" x2="72111" y2="18667"/>
                        <a14:foregroundMark x1="72111" y1="18667" x2="72111" y2="18667"/>
                        <a14:foregroundMark x1="72111" y1="18667" x2="72111" y2="18667"/>
                        <a14:foregroundMark x1="72111" y1="18667" x2="72111" y2="18667"/>
                        <a14:foregroundMark x1="72111" y1="18667" x2="72111" y2="18667"/>
                        <a14:foregroundMark x1="68000" y1="21000" x2="67333" y2="21333"/>
                        <a14:foregroundMark x1="65778" y1="21333" x2="69444" y2="20667"/>
                        <a14:foregroundMark x1="70556" y1="20667" x2="72778" y2="21333"/>
                        <a14:foregroundMark x1="68667" y1="12667" x2="68667" y2="12667"/>
                        <a14:foregroundMark x1="68667" y1="12667" x2="68667" y2="12667"/>
                        <a14:foregroundMark x1="69889" y1="12667" x2="71000" y2="12667"/>
                        <a14:foregroundMark x1="74333" y1="8500" x2="74333" y2="8500"/>
                        <a14:foregroundMark x1="73889" y1="45667" x2="73889" y2="45667"/>
                        <a14:foregroundMark x1="73889" y1="45667" x2="73889" y2="45667"/>
                        <a14:foregroundMark x1="73889" y1="45667" x2="73889" y2="45667"/>
                        <a14:foregroundMark x1="75000" y1="47667" x2="75000" y2="47667"/>
                        <a14:foregroundMark x1="75000" y1="47667" x2="75000" y2="47667"/>
                        <a14:foregroundMark x1="75000" y1="47667" x2="75000" y2="47667"/>
                        <a14:foregroundMark x1="75000" y1="47667" x2="75000" y2="47667"/>
                        <a14:foregroundMark x1="75000" y1="47667" x2="75000" y2="47667"/>
                        <a14:foregroundMark x1="75000" y1="47667" x2="75000" y2="47667"/>
                        <a14:foregroundMark x1="75889" y1="52667" x2="75889" y2="52667"/>
                        <a14:foregroundMark x1="75889" y1="52333" x2="75889" y2="52333"/>
                        <a14:foregroundMark x1="75889" y1="52333" x2="74333" y2="52333"/>
                        <a14:foregroundMark x1="70111" y1="53000" x2="70111" y2="53000"/>
                        <a14:foregroundMark x1="70111" y1="53000" x2="69444" y2="53000"/>
                        <a14:foregroundMark x1="65556" y1="52333" x2="65556" y2="52333"/>
                        <a14:foregroundMark x1="67778" y1="40167" x2="67778" y2="40167"/>
                        <a14:foregroundMark x1="68222" y1="40167" x2="68222" y2="40167"/>
                        <a14:foregroundMark x1="68222" y1="40167" x2="66667" y2="40167"/>
                        <a14:foregroundMark x1="60222" y1="37833" x2="60222" y2="37833"/>
                        <a14:foregroundMark x1="60222" y1="37833" x2="60222" y2="37833"/>
                        <a14:foregroundMark x1="61333" y1="44167" x2="61333" y2="44167"/>
                        <a14:foregroundMark x1="61333" y1="44500" x2="61333" y2="44500"/>
                        <a14:foregroundMark x1="61333" y1="44500" x2="61333" y2="44500"/>
                        <a14:foregroundMark x1="61333" y1="44500" x2="61333" y2="44500"/>
                        <a14:foregroundMark x1="61333" y1="44500" x2="59111" y2="44500"/>
                        <a14:foregroundMark x1="52333" y1="43833" x2="50778" y2="43833"/>
                        <a14:foregroundMark x1="46667" y1="43833" x2="46667" y2="43833"/>
                        <a14:foregroundMark x1="45333" y1="43500" x2="45556" y2="42500"/>
                        <a14:foregroundMark x1="45556" y1="40167" x2="44889" y2="40167"/>
                        <a14:foregroundMark x1="44667" y1="39167" x2="50778" y2="38833"/>
                        <a14:foregroundMark x1="52333" y1="38167" x2="54333" y2="38167"/>
                        <a14:foregroundMark x1="56556" y1="38167" x2="58000" y2="37500"/>
                        <a14:foregroundMark x1="61556" y1="37167" x2="61556" y2="37167"/>
                        <a14:foregroundMark x1="62667" y1="38167" x2="64000" y2="40500"/>
                        <a14:foregroundMark x1="62444" y1="41833" x2="56778" y2="44833"/>
                        <a14:foregroundMark x1="51222" y1="44167" x2="47889" y2="44167"/>
                        <a14:foregroundMark x1="46444" y1="44167" x2="46222" y2="45667"/>
                        <a14:foregroundMark x1="44222" y1="50333" x2="61778" y2="51000"/>
                        <a14:foregroundMark x1="55222" y1="43167" x2="59556" y2="43167"/>
                        <a14:foregroundMark x1="43333" y1="53667" x2="61333" y2="53667"/>
                        <a14:foregroundMark x1="65333" y1="49000" x2="70556" y2="37833"/>
                        <a14:foregroundMark x1="73889" y1="50000" x2="75889" y2="33833"/>
                        <a14:foregroundMark x1="77000" y1="14000" x2="76778" y2="25333"/>
                        <a14:foregroundMark x1="44000" y1="67500" x2="47889" y2="66167"/>
                        <a14:foregroundMark x1="79000" y1="65500" x2="81111" y2="73167"/>
                        <a14:foregroundMark x1="85556" y1="92000" x2="73889" y2="91667"/>
                        <a14:foregroundMark x1="38667" y1="79667" x2="47222" y2="80000"/>
                        <a14:foregroundMark x1="38000" y1="92333" x2="38000" y2="92333"/>
                        <a14:foregroundMark x1="14000" y1="76833" x2="14000" y2="76833"/>
                        <a14:foregroundMark x1="24444" y1="66833" x2="24444" y2="66833"/>
                        <a14:foregroundMark x1="25000" y1="66500" x2="25000" y2="66500"/>
                        <a14:foregroundMark x1="25667" y1="66167" x2="27000" y2="66167"/>
                        <a14:foregroundMark x1="22000" y1="65833" x2="16667" y2="6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428" y="3137767"/>
            <a:ext cx="4377689" cy="291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「POS」の画像検索結果">
            <a:extLst>
              <a:ext uri="{FF2B5EF4-FFF2-40B4-BE49-F238E27FC236}">
                <a16:creationId xmlns:a16="http://schemas.microsoft.com/office/drawing/2014/main" id="{4FA884C8-9EA8-4DC2-8267-1AFE7E1A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117" y="3004014"/>
            <a:ext cx="3626621" cy="305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3732FA-D6B3-4E81-95D7-77E956495238}"/>
              </a:ext>
            </a:extLst>
          </p:cNvPr>
          <p:cNvSpPr/>
          <p:nvPr/>
        </p:nvSpPr>
        <p:spPr>
          <a:xfrm>
            <a:off x="1319348" y="1117957"/>
            <a:ext cx="102412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A point of sale system, or POS, is the place where your customer makes a </a:t>
            </a:r>
            <a:r>
              <a:rPr lang="en-US" sz="2800" b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payment for products or services at your store</a:t>
            </a:r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. Simply put, every time a customer makes a purchase at your store, they’re completing a point of sale transaction.</a:t>
            </a:r>
            <a:endParaRPr lang="vi-VN" sz="28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611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A95029C-07D9-4778-A997-135A4B604B91}"/>
              </a:ext>
            </a:extLst>
          </p:cNvPr>
          <p:cNvGrpSpPr/>
          <p:nvPr/>
        </p:nvGrpSpPr>
        <p:grpSpPr>
          <a:xfrm>
            <a:off x="776516" y="91441"/>
            <a:ext cx="7061200" cy="911430"/>
            <a:chOff x="0" y="295999"/>
            <a:chExt cx="7765143" cy="9114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B4939DE-FFF0-43AF-A26F-8800804C3C85}"/>
                </a:ext>
              </a:extLst>
            </p:cNvPr>
            <p:cNvSpPr/>
            <p:nvPr/>
          </p:nvSpPr>
          <p:spPr>
            <a:xfrm>
              <a:off x="0" y="295999"/>
              <a:ext cx="7765143" cy="91143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7CEDEED4-F544-46AD-AF0A-EDE6E4FE598A}"/>
                </a:ext>
              </a:extLst>
            </p:cNvPr>
            <p:cNvSpPr txBox="1"/>
            <p:nvPr/>
          </p:nvSpPr>
          <p:spPr>
            <a:xfrm>
              <a:off x="44492" y="340491"/>
              <a:ext cx="7676159" cy="822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780" tIns="144780" rIns="144780" bIns="14478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b="1" kern="1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Overview</a:t>
              </a:r>
              <a:endParaRPr lang="vi-VN" sz="3800" b="1" kern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C13A861-399B-4D08-899F-412DF4E55E60}"/>
              </a:ext>
            </a:extLst>
          </p:cNvPr>
          <p:cNvSpPr txBox="1"/>
          <p:nvPr/>
        </p:nvSpPr>
        <p:spPr>
          <a:xfrm>
            <a:off x="1319348" y="3048925"/>
            <a:ext cx="100714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solidFill>
                  <a:srgbClr val="0070C0"/>
                </a:solidFill>
              </a:rPr>
              <a:t>Odoo's online Point of Sale application </a:t>
            </a:r>
            <a:r>
              <a:rPr lang="en-US" sz="2800" dirty="0"/>
              <a:t>is based on a simple, user friendly interface. The Point of Sale application can be used online or offline on iPads, Android tablets or laptops.</a:t>
            </a:r>
            <a:endParaRPr lang="vi-VN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1EE33C-907F-4609-9B33-282B3DBB27C1}"/>
              </a:ext>
            </a:extLst>
          </p:cNvPr>
          <p:cNvSpPr/>
          <p:nvPr/>
        </p:nvSpPr>
        <p:spPr>
          <a:xfrm>
            <a:off x="1319348" y="1117957"/>
            <a:ext cx="102412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A point of sale system, or POS, is the place where your customer makes a </a:t>
            </a:r>
            <a:r>
              <a:rPr lang="en-US" sz="2800" b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payment for products or services at your store</a:t>
            </a:r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. Simply put, every time a customer makes a purchase at your store, they’re completing a point of sale transaction.</a:t>
            </a:r>
            <a:endParaRPr lang="vi-VN" sz="28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9F4588-78CB-4CCA-9247-023C37ACA2F7}"/>
              </a:ext>
            </a:extLst>
          </p:cNvPr>
          <p:cNvSpPr/>
          <p:nvPr/>
        </p:nvSpPr>
        <p:spPr>
          <a:xfrm>
            <a:off x="1319348" y="4613707"/>
            <a:ext cx="103980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Odoo Point of Sale is fully integrated with the </a:t>
            </a:r>
            <a:r>
              <a:rPr lang="en-US" sz="2800" b="1" dirty="0">
                <a:solidFill>
                  <a:srgbClr val="0070C0"/>
                </a:solidFill>
              </a:rPr>
              <a:t>Inventory and Accounting applications.</a:t>
            </a:r>
            <a:r>
              <a:rPr lang="en-US" sz="2800" dirty="0"/>
              <a:t> Any transaction in your point of sale will be </a:t>
            </a:r>
            <a:r>
              <a:rPr lang="en-US" sz="2800" b="1" dirty="0">
                <a:solidFill>
                  <a:srgbClr val="0070C0"/>
                </a:solidFill>
              </a:rPr>
              <a:t>automatically registered in your stock and accounting entries </a:t>
            </a:r>
            <a:r>
              <a:rPr lang="en-US" sz="2800" dirty="0"/>
              <a:t>but also in your CRM as the customer can be identified from the app.</a:t>
            </a:r>
          </a:p>
        </p:txBody>
      </p:sp>
    </p:spTree>
    <p:extLst>
      <p:ext uri="{BB962C8B-B14F-4D97-AF65-F5344CB8AC3E}">
        <p14:creationId xmlns:p14="http://schemas.microsoft.com/office/powerpoint/2010/main" val="108986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A95029C-07D9-4778-A997-135A4B604B91}"/>
              </a:ext>
            </a:extLst>
          </p:cNvPr>
          <p:cNvGrpSpPr/>
          <p:nvPr/>
        </p:nvGrpSpPr>
        <p:grpSpPr>
          <a:xfrm>
            <a:off x="776516" y="91441"/>
            <a:ext cx="7061200" cy="911430"/>
            <a:chOff x="0" y="295999"/>
            <a:chExt cx="7765143" cy="9114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B4939DE-FFF0-43AF-A26F-8800804C3C85}"/>
                </a:ext>
              </a:extLst>
            </p:cNvPr>
            <p:cNvSpPr/>
            <p:nvPr/>
          </p:nvSpPr>
          <p:spPr>
            <a:xfrm>
              <a:off x="0" y="295999"/>
              <a:ext cx="7765143" cy="91143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7CEDEED4-F544-46AD-AF0A-EDE6E4FE598A}"/>
                </a:ext>
              </a:extLst>
            </p:cNvPr>
            <p:cNvSpPr txBox="1"/>
            <p:nvPr/>
          </p:nvSpPr>
          <p:spPr>
            <a:xfrm>
              <a:off x="44492" y="340491"/>
              <a:ext cx="7676159" cy="822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780" tIns="144780" rIns="144780" bIns="14478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b="1" kern="1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Overview</a:t>
              </a:r>
              <a:endParaRPr lang="vi-VN" sz="3800" b="1" kern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FA51AB0-8F9D-440C-8824-BF94513CD9AC}"/>
              </a:ext>
            </a:extLst>
          </p:cNvPr>
          <p:cNvSpPr/>
          <p:nvPr/>
        </p:nvSpPr>
        <p:spPr>
          <a:xfrm>
            <a:off x="1201784" y="1151432"/>
            <a:ext cx="105417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You will be able to run </a:t>
            </a:r>
            <a:r>
              <a:rPr lang="en-US" sz="2800" b="1" dirty="0">
                <a:solidFill>
                  <a:srgbClr val="0070C0"/>
                </a:solidFill>
              </a:rPr>
              <a:t>real time statistics and consolidations across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all your shops without the hassle of integrating several external applications.</a:t>
            </a:r>
            <a:endParaRPr lang="en-US" sz="28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4189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805AF4-7989-43AB-9A60-14E3F851F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5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036B63-B0EC-4AF3-95D3-2E2DCA25F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C0E80-1333-479D-87F7-C5C620694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1626" cy="68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8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「pos odoo」の画像検索結果">
            <a:extLst>
              <a:ext uri="{FF2B5EF4-FFF2-40B4-BE49-F238E27FC236}">
                <a16:creationId xmlns:a16="http://schemas.microsoft.com/office/drawing/2014/main" id="{262BF4D0-0C55-4904-B3E3-5621D5431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9827"/>
            <a:ext cx="12192000" cy="723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108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DE7B95-FBDA-4D83-9626-DDCFFB05E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0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53BE78-F3FB-4ABF-BDA8-2BDCDBFE9564}"/>
              </a:ext>
            </a:extLst>
          </p:cNvPr>
          <p:cNvGrpSpPr/>
          <p:nvPr/>
        </p:nvGrpSpPr>
        <p:grpSpPr>
          <a:xfrm>
            <a:off x="959394" y="230085"/>
            <a:ext cx="7765143" cy="911430"/>
            <a:chOff x="0" y="1341911"/>
            <a:chExt cx="7765143" cy="9114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71F0D69-2E95-479A-A7F6-29BA6A361C51}"/>
                </a:ext>
              </a:extLst>
            </p:cNvPr>
            <p:cNvSpPr/>
            <p:nvPr/>
          </p:nvSpPr>
          <p:spPr>
            <a:xfrm>
              <a:off x="0" y="1341911"/>
              <a:ext cx="7765143" cy="91143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5E337303-5169-45E9-9933-44BECDA8688E}"/>
                </a:ext>
              </a:extLst>
            </p:cNvPr>
            <p:cNvSpPr txBox="1"/>
            <p:nvPr/>
          </p:nvSpPr>
          <p:spPr>
            <a:xfrm>
              <a:off x="44492" y="1386403"/>
              <a:ext cx="7676159" cy="822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780" tIns="144780" rIns="144780" bIns="14478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b="1" kern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Function of Odoo Point of Sale</a:t>
              </a:r>
              <a:endParaRPr lang="vi-VN" sz="3800" b="1" kern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3BC60F5-85C1-4D7C-858E-82346B7F23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4276463"/>
              </p:ext>
            </p:extLst>
          </p:nvPr>
        </p:nvGraphicFramePr>
        <p:xfrm>
          <a:off x="3429726" y="109702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14366C-EDCF-4805-87F9-7DDF683A31AD}"/>
              </a:ext>
            </a:extLst>
          </p:cNvPr>
          <p:cNvSpPr txBox="1"/>
          <p:nvPr/>
        </p:nvSpPr>
        <p:spPr>
          <a:xfrm>
            <a:off x="-1127285" y="2895042"/>
            <a:ext cx="6688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</a:t>
            </a:r>
            <a:endParaRPr lang="vi-VN" sz="96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21122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550</Words>
  <Application>Microsoft Office PowerPoint</Application>
  <PresentationFormat>Widescreen</PresentationFormat>
  <Paragraphs>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lsBook</vt:lpstr>
      <vt:lpstr>Work Sans</vt:lpstr>
      <vt:lpstr>Arial</vt:lpstr>
      <vt:lpstr>Franklin Gothic Book</vt:lpstr>
      <vt:lpstr>Tahoma</vt:lpstr>
      <vt:lpstr>Wingdings</vt:lpstr>
      <vt:lpstr>Crop</vt:lpstr>
      <vt:lpstr>PowerPoint Presentation</vt:lpstr>
      <vt:lpstr>Structure: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Lam</dc:creator>
  <cp:lastModifiedBy>Pham Lam</cp:lastModifiedBy>
  <cp:revision>35</cp:revision>
  <dcterms:created xsi:type="dcterms:W3CDTF">2019-10-16T01:46:54Z</dcterms:created>
  <dcterms:modified xsi:type="dcterms:W3CDTF">2019-10-21T07:05:39Z</dcterms:modified>
</cp:coreProperties>
</file>